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40"/>
  </p:notesMasterIdLst>
  <p:handoutMasterIdLst>
    <p:handoutMasterId r:id="rId41"/>
  </p:handoutMasterIdLst>
  <p:sldIdLst>
    <p:sldId id="667" r:id="rId2"/>
    <p:sldId id="669" r:id="rId3"/>
    <p:sldId id="852" r:id="rId4"/>
    <p:sldId id="853" r:id="rId5"/>
    <p:sldId id="854" r:id="rId6"/>
    <p:sldId id="855" r:id="rId7"/>
    <p:sldId id="838" r:id="rId8"/>
    <p:sldId id="856" r:id="rId9"/>
    <p:sldId id="857" r:id="rId10"/>
    <p:sldId id="876" r:id="rId11"/>
    <p:sldId id="858" r:id="rId12"/>
    <p:sldId id="859" r:id="rId13"/>
    <p:sldId id="877" r:id="rId14"/>
    <p:sldId id="860" r:id="rId15"/>
    <p:sldId id="861" r:id="rId16"/>
    <p:sldId id="878" r:id="rId17"/>
    <p:sldId id="862" r:id="rId18"/>
    <p:sldId id="863" r:id="rId19"/>
    <p:sldId id="879" r:id="rId20"/>
    <p:sldId id="866" r:id="rId21"/>
    <p:sldId id="867" r:id="rId22"/>
    <p:sldId id="880" r:id="rId23"/>
    <p:sldId id="864" r:id="rId24"/>
    <p:sldId id="865" r:id="rId25"/>
    <p:sldId id="881" r:id="rId26"/>
    <p:sldId id="868" r:id="rId27"/>
    <p:sldId id="869" r:id="rId28"/>
    <p:sldId id="882" r:id="rId29"/>
    <p:sldId id="870" r:id="rId30"/>
    <p:sldId id="871" r:id="rId31"/>
    <p:sldId id="883" r:id="rId32"/>
    <p:sldId id="872" r:id="rId33"/>
    <p:sldId id="873" r:id="rId34"/>
    <p:sldId id="884" r:id="rId35"/>
    <p:sldId id="874" r:id="rId36"/>
    <p:sldId id="875" r:id="rId37"/>
    <p:sldId id="885" r:id="rId38"/>
    <p:sldId id="886" r:id="rId39"/>
  </p:sldIdLst>
  <p:sldSz cx="9906000" cy="6858000" type="A4"/>
  <p:notesSz cx="6858000" cy="9144000"/>
  <p:defaultTextStyle>
    <a:defPPr>
      <a:defRPr lang="ko-KR"/>
    </a:defPPr>
    <a:lvl1pPr marL="0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1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43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13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486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56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28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099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0970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orient="horz" pos="4042" userDrawn="1">
          <p15:clr>
            <a:srgbClr val="A4A3A4"/>
          </p15:clr>
        </p15:guide>
        <p15:guide id="37" pos="285">
          <p15:clr>
            <a:srgbClr val="A4A3A4"/>
          </p15:clr>
        </p15:guide>
        <p15:guide id="41" orient="horz" pos="958" userDrawn="1">
          <p15:clr>
            <a:srgbClr val="A4A3A4"/>
          </p15:clr>
        </p15:guide>
        <p15:guide id="42" orient="horz" pos="278" userDrawn="1">
          <p15:clr>
            <a:srgbClr val="A4A3A4"/>
          </p15:clr>
        </p15:guide>
        <p15:guide id="44" pos="5955" userDrawn="1">
          <p15:clr>
            <a:srgbClr val="A4A3A4"/>
          </p15:clr>
        </p15:guide>
        <p15:guide id="47" pos="3120" userDrawn="1">
          <p15:clr>
            <a:srgbClr val="A4A3A4"/>
          </p15:clr>
        </p15:guide>
        <p15:guide id="48" pos="3052" userDrawn="1">
          <p15:clr>
            <a:srgbClr val="A4A3A4"/>
          </p15:clr>
        </p15:guide>
        <p15:guide id="49" pos="3188" userDrawn="1">
          <p15:clr>
            <a:srgbClr val="A4A3A4"/>
          </p15:clr>
        </p15:guide>
        <p15:guide id="55" pos="1782" userDrawn="1">
          <p15:clr>
            <a:srgbClr val="A4A3A4"/>
          </p15:clr>
        </p15:guide>
        <p15:guide id="59" pos="1669" userDrawn="1">
          <p15:clr>
            <a:srgbClr val="A4A3A4"/>
          </p15:clr>
        </p15:guide>
        <p15:guide id="60" orient="horz" pos="1162" userDrawn="1">
          <p15:clr>
            <a:srgbClr val="A4A3A4"/>
          </p15:clr>
        </p15:guide>
        <p15:guide id="61" orient="horz" pos="1344" userDrawn="1">
          <p15:clr>
            <a:srgbClr val="A4A3A4"/>
          </p15:clr>
        </p15:guide>
        <p15:guide id="62" orient="horz" pos="3906" userDrawn="1">
          <p15:clr>
            <a:srgbClr val="A4A3A4"/>
          </p15:clr>
        </p15:guide>
        <p15:guide id="63" pos="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FFFFAF"/>
    <a:srgbClr val="0000FF"/>
    <a:srgbClr val="FF6600"/>
    <a:srgbClr val="BBD2EE"/>
    <a:srgbClr val="C51414"/>
    <a:srgbClr val="F5F5F5"/>
    <a:srgbClr val="F9F9F9"/>
    <a:srgbClr val="5E5E5E"/>
    <a:srgbClr val="268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9" autoAdjust="0"/>
    <p:restoredTop sz="94493" autoAdjust="0"/>
  </p:normalViewPr>
  <p:slideViewPr>
    <p:cSldViewPr snapToObjects="1" showGuides="1">
      <p:cViewPr varScale="1">
        <p:scale>
          <a:sx n="81" d="100"/>
          <a:sy n="81" d="100"/>
        </p:scale>
        <p:origin x="1258" y="67"/>
      </p:cViewPr>
      <p:guideLst>
        <p:guide orient="horz" pos="4042"/>
        <p:guide pos="285"/>
        <p:guide orient="horz" pos="958"/>
        <p:guide orient="horz" pos="278"/>
        <p:guide pos="5955"/>
        <p:guide pos="3120"/>
        <p:guide pos="3052"/>
        <p:guide pos="3188"/>
        <p:guide pos="1782"/>
        <p:guide pos="1669"/>
        <p:guide orient="horz" pos="1162"/>
        <p:guide orient="horz" pos="1344"/>
        <p:guide orient="horz" pos="3906"/>
        <p:guide pos="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86F3C-6BBD-4F59-9093-3BC14E07DDCB}" type="datetimeFigureOut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2021-01-12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98230-D2DE-4DB8-89B2-55D2BF983D18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9842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5B9622AA-26F9-428B-9515-E0059CB39609}" type="datetimeFigureOut">
              <a:rPr lang="ko-KR" altLang="en-US" smtClean="0"/>
              <a:pPr/>
              <a:t>2021-01-12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5C9DC8A5-7387-4EF7-A202-F3909744D91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11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9610" rtl="0" eaLnBrk="1" latinLnBrk="1" hangingPunct="1">
      <a:defRPr sz="11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1pPr>
    <a:lvl2pPr marL="419805" algn="l" defTabSz="839610" rtl="0" eaLnBrk="1" latinLnBrk="1" hangingPunct="1">
      <a:defRPr sz="11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2pPr>
    <a:lvl3pPr marL="839610" algn="l" defTabSz="839610" rtl="0" eaLnBrk="1" latinLnBrk="1" hangingPunct="1">
      <a:defRPr sz="11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3pPr>
    <a:lvl4pPr marL="1259414" algn="l" defTabSz="839610" rtl="0" eaLnBrk="1" latinLnBrk="1" hangingPunct="1">
      <a:defRPr sz="11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4pPr>
    <a:lvl5pPr marL="1679219" algn="l" defTabSz="839610" rtl="0" eaLnBrk="1" latinLnBrk="1" hangingPunct="1">
      <a:defRPr sz="11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5pPr>
    <a:lvl6pPr marL="2099024" algn="l" defTabSz="83961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8829" algn="l" defTabSz="83961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633" algn="l" defTabSz="83961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438" algn="l" defTabSz="83961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78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및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88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및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31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4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-4553"/>
            <a:ext cx="9906001" cy="644083"/>
          </a:xfrm>
          <a:prstGeom prst="rect">
            <a:avLst/>
          </a:prstGeom>
          <a:solidFill>
            <a:srgbClr val="2D2D8A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-1" y="6453337"/>
            <a:ext cx="9906000" cy="60853"/>
            <a:chOff x="1141" y="6561209"/>
            <a:chExt cx="9144000" cy="60853"/>
          </a:xfrm>
        </p:grpSpPr>
        <p:sp>
          <p:nvSpPr>
            <p:cNvPr id="19" name="직사각형 18"/>
            <p:cNvSpPr/>
            <p:nvPr/>
          </p:nvSpPr>
          <p:spPr>
            <a:xfrm>
              <a:off x="1141" y="6561209"/>
              <a:ext cx="9144000" cy="60853"/>
            </a:xfrm>
            <a:prstGeom prst="rect">
              <a:avLst/>
            </a:prstGeom>
            <a:solidFill>
              <a:srgbClr val="16164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153999" y="6561209"/>
              <a:ext cx="1990001" cy="6085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</a:endParaRPr>
            </a:p>
          </p:txBody>
        </p:sp>
      </p:grp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A0F42E5-10B4-43C3-88EF-B582AD46668E}"/>
              </a:ext>
            </a:extLst>
          </p:cNvPr>
          <p:cNvSpPr>
            <a:spLocks/>
          </p:cNvSpPr>
          <p:nvPr userDrawn="1"/>
        </p:nvSpPr>
        <p:spPr bwMode="auto">
          <a:xfrm>
            <a:off x="4448807" y="6598777"/>
            <a:ext cx="1011562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fld id="{F2683DD1-031C-463E-86A1-8F4FFF02237A}" type="slidenum">
              <a:rPr kumimoji="0" lang="en-US" altLang="ko-KR" sz="800" b="1" smtClean="0">
                <a:solidFill>
                  <a:srgbClr val="77777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ko-KR" sz="800" b="1" dirty="0">
              <a:solidFill>
                <a:srgbClr val="77777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FAF8EA-C230-45F8-A4F6-96632049D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51" b="65224"/>
          <a:stretch/>
        </p:blipFill>
        <p:spPr>
          <a:xfrm>
            <a:off x="98826" y="93"/>
            <a:ext cx="684076" cy="6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ysClr val="window" lastClr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87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</p:sldLayoutIdLst>
  <p:txStyles>
    <p:titleStyle>
      <a:lvl1pPr algn="ctr" defTabSz="914035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63" indent="-342763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53" indent="-285636" algn="l" defTabSz="914035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43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0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77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5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5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70379" y="1880828"/>
            <a:ext cx="9363141" cy="924288"/>
            <a:chOff x="-1890378" y="1901010"/>
            <a:chExt cx="9363141" cy="924288"/>
          </a:xfrm>
        </p:grpSpPr>
        <p:sp>
          <p:nvSpPr>
            <p:cNvPr id="12" name="TextBox 11"/>
            <p:cNvSpPr txBox="1"/>
            <p:nvPr/>
          </p:nvSpPr>
          <p:spPr>
            <a:xfrm>
              <a:off x="-1890378" y="1901010"/>
              <a:ext cx="9363141" cy="4503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400">
                <a:lnSpc>
                  <a:spcPct val="110000"/>
                </a:lnSpc>
              </a:pPr>
              <a:r>
                <a:rPr lang="ko-KR" altLang="en-US" sz="28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빅데이터 플랫폼 및 센터의 데이터 연계</a:t>
              </a:r>
              <a:r>
                <a:rPr lang="en-US" altLang="ko-KR" sz="28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‧</a:t>
              </a:r>
              <a:r>
                <a:rPr lang="ko-KR" altLang="en-US" sz="28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활용 기반을 마련하기 위한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1422943" y="2332855"/>
              <a:ext cx="8453916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/>
              <a:r>
                <a:rPr lang="ko-KR" altLang="en-US" sz="3200" b="1" spc="-30" dirty="0" err="1">
                  <a:ln>
                    <a:solidFill>
                      <a:srgbClr val="7030A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빅데이터</a:t>
              </a:r>
              <a:r>
                <a:rPr lang="ko-KR" altLang="en-US" sz="3200" b="1" spc="-30" dirty="0">
                  <a:ln>
                    <a:solidFill>
                      <a:srgbClr val="7030A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플랫폼 및 센터 데이터 표준화 및 품질관리</a:t>
              </a:r>
              <a:endParaRPr lang="en-US" altLang="ko-KR" sz="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008785" y="3460812"/>
            <a:ext cx="3888434" cy="794898"/>
            <a:chOff x="956556" y="3394676"/>
            <a:chExt cx="3600000" cy="794898"/>
          </a:xfrm>
        </p:grpSpPr>
        <p:sp>
          <p:nvSpPr>
            <p:cNvPr id="18" name="직사각형 17"/>
            <p:cNvSpPr/>
            <p:nvPr/>
          </p:nvSpPr>
          <p:spPr>
            <a:xfrm>
              <a:off x="956556" y="3402305"/>
              <a:ext cx="3600000" cy="720000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 w="12700">
              <a:solidFill>
                <a:srgbClr val="FFCC6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56526" y="3436793"/>
              <a:ext cx="60" cy="242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914400">
                <a:lnSpc>
                  <a:spcPct val="110000"/>
                </a:lnSpc>
              </a:pPr>
              <a:endParaRPr lang="ko-KR" altLang="en-US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9542" y="3394676"/>
              <a:ext cx="3515824" cy="7948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400">
                <a:lnSpc>
                  <a:spcPct val="110000"/>
                </a:lnSpc>
              </a:pPr>
              <a:r>
                <a:rPr lang="ko-KR" altLang="en-US" sz="2400" spc="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현장 컨설팅 결과 보고서</a:t>
              </a:r>
              <a:r>
                <a:rPr lang="en-US" altLang="ko-KR" sz="2400" spc="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(2</a:t>
              </a:r>
              <a:r>
                <a:rPr lang="ko-KR" altLang="en-US" sz="2400" spc="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차</a:t>
              </a:r>
              <a:r>
                <a:rPr lang="en-US" altLang="ko-KR" sz="2400" spc="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</a:p>
            <a:p>
              <a:pPr algn="ctr" defTabSz="914400">
                <a:lnSpc>
                  <a:spcPct val="110000"/>
                </a:lnSpc>
              </a:pPr>
              <a:r>
                <a:rPr lang="en-US" altLang="ko-KR" sz="2400" spc="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2020.12.31</a:t>
              </a:r>
              <a:endParaRPr lang="ko-KR" altLang="en-US" sz="2400" spc="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CC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B4C0FAA-966E-4473-BCF7-FA836A8C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32"/>
          <a:stretch/>
        </p:blipFill>
        <p:spPr>
          <a:xfrm>
            <a:off x="419399" y="518039"/>
            <a:ext cx="2593077" cy="8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1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026121-B5E1-4478-B664-E3AE2DED7CB3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교통플랫폼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42EE7F3-109C-4E52-9DA7-4EE9E6801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44163"/>
              </p:ext>
            </p:extLst>
          </p:nvPr>
        </p:nvGraphicFramePr>
        <p:xfrm>
          <a:off x="273807" y="689747"/>
          <a:ext cx="9251700" cy="346402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06805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680522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354791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354791">
                  <a:extLst>
                    <a:ext uri="{9D8B030D-6E8A-4147-A177-3AD203B41FA5}">
                      <a16:colId xmlns:a16="http://schemas.microsoft.com/office/drawing/2014/main" val="2445363959"/>
                    </a:ext>
                  </a:extLst>
                </a:gridCol>
                <a:gridCol w="1354791">
                  <a:extLst>
                    <a:ext uri="{9D8B030D-6E8A-4147-A177-3AD203B41FA5}">
                      <a16:colId xmlns:a16="http://schemas.microsoft.com/office/drawing/2014/main" val="318383577"/>
                    </a:ext>
                  </a:extLst>
                </a:gridCol>
              </a:tblGrid>
              <a:tr h="185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차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63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63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3401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7411D8-6CC9-4024-BB53-F4A1A06D9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26925"/>
              </p:ext>
            </p:extLst>
          </p:nvPr>
        </p:nvGraphicFramePr>
        <p:xfrm>
          <a:off x="273807" y="4153774"/>
          <a:ext cx="9251700" cy="20401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24796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1890722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277227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431956">
                  <a:extLst>
                    <a:ext uri="{9D8B030D-6E8A-4147-A177-3AD203B41FA5}">
                      <a16:colId xmlns:a16="http://schemas.microsoft.com/office/drawing/2014/main" val="197062970"/>
                    </a:ext>
                  </a:extLst>
                </a:gridCol>
                <a:gridCol w="1431956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2934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자료 통일성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62.96%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87.62%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코드형 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미제출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미존재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미존재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형식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미제출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5.43%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3.20%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미제출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41.21%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10.99%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69.82%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0.007%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45.00%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27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82550-7656-401D-A619-C538AF60FF02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금융플랫폼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F5C847-DA51-4732-B70B-BA0638D4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003770"/>
              </p:ext>
            </p:extLst>
          </p:nvPr>
        </p:nvGraphicFramePr>
        <p:xfrm>
          <a:off x="349466" y="836712"/>
          <a:ext cx="9244266" cy="5232628"/>
        </p:xfrm>
        <a:graphic>
          <a:graphicData uri="http://schemas.openxmlformats.org/drawingml/2006/table">
            <a:tbl>
              <a:tblPr/>
              <a:tblGrid>
                <a:gridCol w="20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플랫폼명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금융 플랫폼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주관기관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비씨카드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수행사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알앤비소프트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90">
                <a:tc rowSpan="2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유형 확인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사전점검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2. 1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20201020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201030(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201130(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2490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 및 컨설팅 내용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방법론 교육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지표 및 진단방법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산출물 작성 관련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문서검증 자료 송부 시 금융 플랫폼 특성상 자료 첨부 절차가 복잡함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점검항목과 일정에 대해 공지를 하고 진행하기 때문에 필요한 자료를 미리 준비해야함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내부 규정상 외부로 전송할 수 없는 문서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매뉴얼 등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는 문서의 표지라도 캡처해서 첨부해야 증빙자료로 인정 가능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전수 검사의 중요성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- 2020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년에 새로 적재한 데이터 외에도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2019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 데이터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구매 데이터도 점검 대상임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따라서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2019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 데이터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구매 데이터 또한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NIA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 품질관리 기준에 맞게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관리해야함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문서 검증 자료 미비 항목에 대해서 품질 관리체계에 대한 프로세스 확립 필요성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데이터베이스 주요한 업데이트 발생 시 이에 대한 대비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업데이트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패치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필요성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NDQ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결과 전송 시 파일 크기가 매우 큰 경우 결과 데이터를 불러오는데 오류가 발생할 수 있음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용량이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100MB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초과하는 경우에는 결과를 항목별로 분리하여 전송 요청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Not Null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컬럼에 오류 데이터가 다수 존재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관리 방법론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69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C53A8-97E2-46E3-B98B-1473B0B897BE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금융플랫폼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Box 821">
            <a:extLst>
              <a:ext uri="{FF2B5EF4-FFF2-40B4-BE49-F238E27FC236}">
                <a16:creationId xmlns:a16="http://schemas.microsoft.com/office/drawing/2014/main" id="{68FA9C2D-56DA-426F-B849-F227C58260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76636" y="872716"/>
            <a:ext cx="961802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결과서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8" name="Text Box 821">
            <a:extLst>
              <a:ext uri="{FF2B5EF4-FFF2-40B4-BE49-F238E27FC236}">
                <a16:creationId xmlns:a16="http://schemas.microsoft.com/office/drawing/2014/main" id="{046A3CE3-93A4-44C2-B71B-7CD0E787A9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502220" y="844311"/>
            <a:ext cx="1285608" cy="292388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자료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6C116-B97A-4F7C-926A-254B032066AF}"/>
              </a:ext>
            </a:extLst>
          </p:cNvPr>
          <p:cNvSpPr/>
          <p:nvPr/>
        </p:nvSpPr>
        <p:spPr>
          <a:xfrm>
            <a:off x="466382" y="1232756"/>
            <a:ext cx="3982563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48FBF1-F33F-4279-B3DB-404F2F49B8F4}"/>
              </a:ext>
            </a:extLst>
          </p:cNvPr>
          <p:cNvSpPr/>
          <p:nvPr/>
        </p:nvSpPr>
        <p:spPr>
          <a:xfrm>
            <a:off x="5232591" y="1232756"/>
            <a:ext cx="3824866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E595C2-97B8-4185-9D6E-DDC414EF2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86" y="1511392"/>
            <a:ext cx="3760554" cy="45846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C22B9B-C814-48CA-B671-C9104CCA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56" y="1336081"/>
            <a:ext cx="3512735" cy="24010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C086F1-0D74-4C86-95C9-3A118E59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064" y="3952092"/>
            <a:ext cx="3581810" cy="216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71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793E0D-11BE-4278-94FD-28C34BF3607E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금융플랫폼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2D7E6E0-93CA-42BC-8F10-3EEFB3F19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795288"/>
              </p:ext>
            </p:extLst>
          </p:nvPr>
        </p:nvGraphicFramePr>
        <p:xfrm>
          <a:off x="273807" y="689747"/>
          <a:ext cx="9358386" cy="346402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24181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722963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244536395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18383577"/>
                    </a:ext>
                  </a:extLst>
                </a:gridCol>
              </a:tblGrid>
              <a:tr h="185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차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63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70.83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63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95.83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3401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F492D6-75BA-448D-9996-A87C4864B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811014"/>
              </p:ext>
            </p:extLst>
          </p:nvPr>
        </p:nvGraphicFramePr>
        <p:xfrm>
          <a:off x="273807" y="4153774"/>
          <a:ext cx="9358386" cy="20401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58919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038275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226425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197062970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2934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자료 통일성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36.84%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코드형 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0.00%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형식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217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82550-7656-401D-A619-C538AF60FF02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문화플랫폼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F5C847-DA51-4732-B70B-BA0638D4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963971"/>
              </p:ext>
            </p:extLst>
          </p:nvPr>
        </p:nvGraphicFramePr>
        <p:xfrm>
          <a:off x="349466" y="836712"/>
          <a:ext cx="9244266" cy="5352648"/>
        </p:xfrm>
        <a:graphic>
          <a:graphicData uri="http://schemas.openxmlformats.org/drawingml/2006/table">
            <a:tbl>
              <a:tblPr/>
              <a:tblGrid>
                <a:gridCol w="20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플랫폼명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문화 플랫폼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주관기관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한국문화정보원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수행사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한국문화정보원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90">
                <a:tc rowSpan="2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유형 확인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사전점검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2. 1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201021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201102(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201126(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2490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 및 컨설팅 내용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방법론 교육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지표 및 진단방법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산출물 작성 관련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전수 검사의 중요성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- 2020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년에 새로 적재한 데이터 외에도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2019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 데이터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구매 데이터도 점검 대상임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따라서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2019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 데이터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구매 데이터 또한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NIA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 품질관리 기준에 맞게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관리해야함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문서 검증 산출물 작성 시 현재 관리하고 있지 않은 항목에 대해서도 향후 데이터를 위한 관리 필요성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현재 비정형 데이터가 존재하지 않아 따로 관리를 하지 않고 있지만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향후 생성될 비정형 데이터를 대비해 관리 절차 등 확립 필요성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자료형식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-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날짜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문자형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자료에 오류 다수 존재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관리 방법론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수정방안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질문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데이터를 많이 생산한 플랫폼은 성과를 많이 낸 것에 대해 많은 책임이 부여되는데 이에 대한 방안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무조건 많은 양의 데이터를 생산하는 것이 중요한 것이 아니라 일정 수준 이상의 품질을 갖추어야함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처음부터 양질의 데이터가 생산되면 좋지만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이후 품질관리를 통해 품질 향상도를 보여주는 것이 중요함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 데이터의 양에 대한 평가 가중치는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아울네스트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측에서 평가할 내용이 아님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21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C53A8-97E2-46E3-B98B-1473B0B897BE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문화플랫폼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Box 821">
            <a:extLst>
              <a:ext uri="{FF2B5EF4-FFF2-40B4-BE49-F238E27FC236}">
                <a16:creationId xmlns:a16="http://schemas.microsoft.com/office/drawing/2014/main" id="{68FA9C2D-56DA-426F-B849-F227C58260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76636" y="872716"/>
            <a:ext cx="961802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결과서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8" name="Text Box 821">
            <a:extLst>
              <a:ext uri="{FF2B5EF4-FFF2-40B4-BE49-F238E27FC236}">
                <a16:creationId xmlns:a16="http://schemas.microsoft.com/office/drawing/2014/main" id="{046A3CE3-93A4-44C2-B71B-7CD0E787A9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66504" y="898172"/>
            <a:ext cx="1157368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현장 사진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6C116-B97A-4F7C-926A-254B032066AF}"/>
              </a:ext>
            </a:extLst>
          </p:cNvPr>
          <p:cNvSpPr/>
          <p:nvPr/>
        </p:nvSpPr>
        <p:spPr>
          <a:xfrm>
            <a:off x="466382" y="1232756"/>
            <a:ext cx="3982563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48FBF1-F33F-4279-B3DB-404F2F49B8F4}"/>
              </a:ext>
            </a:extLst>
          </p:cNvPr>
          <p:cNvSpPr/>
          <p:nvPr/>
        </p:nvSpPr>
        <p:spPr>
          <a:xfrm>
            <a:off x="5232591" y="1232756"/>
            <a:ext cx="3824866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461AD0-46D0-42AF-939A-D80E79D4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77" y="1386754"/>
            <a:ext cx="3328659" cy="4920022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AA1F2E8-8B24-4225-A035-4F69264D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66" r="701" b="7642"/>
          <a:stretch>
            <a:fillRect/>
          </a:stretch>
        </p:blipFill>
        <p:spPr>
          <a:xfrm>
            <a:off x="5529064" y="1380094"/>
            <a:ext cx="3211712" cy="226533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3D678468-3B7B-4B15-8EF1-69105093E7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51" b="7268"/>
          <a:stretch>
            <a:fillRect/>
          </a:stretch>
        </p:blipFill>
        <p:spPr>
          <a:xfrm>
            <a:off x="5524864" y="3777415"/>
            <a:ext cx="3211711" cy="22461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87365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24AB6-0491-450A-9B5E-A3202E737734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문화플랫폼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2BC5E19-B77A-46F4-83F3-55F45E144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333349"/>
              </p:ext>
            </p:extLst>
          </p:nvPr>
        </p:nvGraphicFramePr>
        <p:xfrm>
          <a:off x="273807" y="689747"/>
          <a:ext cx="9358386" cy="346402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24181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722963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244536395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18383577"/>
                    </a:ext>
                  </a:extLst>
                </a:gridCol>
              </a:tblGrid>
              <a:tr h="185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차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63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87.5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95.8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63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95.83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3401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3F57CE7-68FB-4610-BF6C-7A8743ED4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736293"/>
              </p:ext>
            </p:extLst>
          </p:nvPr>
        </p:nvGraphicFramePr>
        <p:xfrm>
          <a:off x="273807" y="4153774"/>
          <a:ext cx="9358386" cy="20401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58919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038275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226425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197062970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2934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자료 통일성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50.89%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코드형 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형식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2.075%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2.304%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34.84%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1.28%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040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82550-7656-401D-A619-C538AF60FF02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산림플랫폼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F5C847-DA51-4732-B70B-BA0638D4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017858"/>
              </p:ext>
            </p:extLst>
          </p:nvPr>
        </p:nvGraphicFramePr>
        <p:xfrm>
          <a:off x="349466" y="836712"/>
          <a:ext cx="9244266" cy="5328592"/>
        </p:xfrm>
        <a:graphic>
          <a:graphicData uri="http://schemas.openxmlformats.org/drawingml/2006/table">
            <a:tbl>
              <a:tblPr/>
              <a:tblGrid>
                <a:gridCol w="20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103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플랫폼명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산림 플랫폼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3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주관기관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한국임업진흥원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3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수행사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데이터스트림즈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216">
                <a:tc rowSpan="2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유형 확인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사전점검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2. 1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071"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201021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201029(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201210(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91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 및 컨설팅 내용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방법론 교육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지표 및 진단방법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산출물 작성 관련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현재 높은 품질 관리 수준을 유지 중이므로 향후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zero defect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달성을 위한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자료형식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–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전화번호 항목에 대해 일부 오류 존재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관리 방법론 및 수정방안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산림 데이터 특성상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GIS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데이터가 다수 존재함으로 메타데이터 관련 관리방안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NDQ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점검 내용 중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정상이라 판단된 자료라도 확실한 품질관리를 위하여 실제 자료 검토 필요성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점검 중 컬럼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selection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잘못하는 경우에는 오류로 처리할 수 밖에 없기 때문에 점검 결과를 일찍 전송해주면 피드백을 통해 점수 손실을 줄일 수 있음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marR="0" lvl="0" indent="-17145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질문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산림에서 사용하는 </a:t>
                      </a:r>
                      <a:r>
                        <a:rPr lang="en-US" altLang="ko-KR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mysql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 경우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translate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함수가 존재하지 않는데 해결방안은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?</a:t>
                      </a: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translate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함수를 대체할 수 있는 다른 함수를 적용하여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재배포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588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C53A8-97E2-46E3-B98B-1473B0B897BE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산림플랫폼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Box 821">
            <a:extLst>
              <a:ext uri="{FF2B5EF4-FFF2-40B4-BE49-F238E27FC236}">
                <a16:creationId xmlns:a16="http://schemas.microsoft.com/office/drawing/2014/main" id="{68FA9C2D-56DA-426F-B849-F227C58260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76636" y="872716"/>
            <a:ext cx="961802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결과서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8" name="Text Box 821">
            <a:extLst>
              <a:ext uri="{FF2B5EF4-FFF2-40B4-BE49-F238E27FC236}">
                <a16:creationId xmlns:a16="http://schemas.microsoft.com/office/drawing/2014/main" id="{046A3CE3-93A4-44C2-B71B-7CD0E787A9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66504" y="898172"/>
            <a:ext cx="1157368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현장 사진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6C116-B97A-4F7C-926A-254B032066AF}"/>
              </a:ext>
            </a:extLst>
          </p:cNvPr>
          <p:cNvSpPr/>
          <p:nvPr/>
        </p:nvSpPr>
        <p:spPr>
          <a:xfrm>
            <a:off x="466382" y="1232756"/>
            <a:ext cx="3982563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48FBF1-F33F-4279-B3DB-404F2F49B8F4}"/>
              </a:ext>
            </a:extLst>
          </p:cNvPr>
          <p:cNvSpPr/>
          <p:nvPr/>
        </p:nvSpPr>
        <p:spPr>
          <a:xfrm>
            <a:off x="5232591" y="1232756"/>
            <a:ext cx="3824866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BC94A0AB-30B3-4FEC-9466-D717F8662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682" y="1304764"/>
            <a:ext cx="3420380" cy="25662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5FB3AD-148F-4BAB-845F-CB850EE12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17" y="1376152"/>
            <a:ext cx="3414692" cy="47554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EAB61A-4C0A-49AE-9C29-069377AD7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307" y="4293096"/>
            <a:ext cx="3548102" cy="143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4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5A8D8A-FFF6-4ADD-853C-FBCB753049C1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산림플랫폼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E9B70FE-5EF7-43F5-8DF6-A274BCD87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418677"/>
              </p:ext>
            </p:extLst>
          </p:nvPr>
        </p:nvGraphicFramePr>
        <p:xfrm>
          <a:off x="273807" y="689747"/>
          <a:ext cx="9358386" cy="346402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24181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722963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244536395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18383577"/>
                    </a:ext>
                  </a:extLst>
                </a:gridCol>
              </a:tblGrid>
              <a:tr h="185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차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63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83.3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79.17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91.7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63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3401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FF1B044-55B7-4136-9CF6-6C80AF299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63367"/>
              </p:ext>
            </p:extLst>
          </p:nvPr>
        </p:nvGraphicFramePr>
        <p:xfrm>
          <a:off x="273807" y="4153774"/>
          <a:ext cx="9358386" cy="20401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58919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038275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226425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197062970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2934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자료 통일성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코드형 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형식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44.44%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9.726%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3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026597" y="2095602"/>
            <a:ext cx="52129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2000"/>
              </a:spcAft>
              <a:defRPr/>
            </a:pPr>
            <a:r>
              <a:rPr lang="en-US" altLang="ko-KR" sz="8800" spc="-45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I</a:t>
            </a:r>
            <a:endParaRPr lang="ko-KR" altLang="en-US" sz="8800" spc="-45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white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40832" y="2503406"/>
            <a:ext cx="544489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  <a:defRPr/>
            </a:pPr>
            <a:r>
              <a:rPr lang="ko-KR" altLang="en-US" sz="35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2E2F5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현장 컨설팅 및 교육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2BB9FC-CB75-4C7F-BBE1-5265F27B5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32"/>
          <a:stretch/>
        </p:blipFill>
        <p:spPr>
          <a:xfrm>
            <a:off x="6429164" y="1226732"/>
            <a:ext cx="2593077" cy="8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0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82550-7656-401D-A619-C538AF60FF02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유통소비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F5C847-DA51-4732-B70B-BA0638D4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216593"/>
              </p:ext>
            </p:extLst>
          </p:nvPr>
        </p:nvGraphicFramePr>
        <p:xfrm>
          <a:off x="349466" y="836712"/>
          <a:ext cx="9244266" cy="5292589"/>
        </p:xfrm>
        <a:graphic>
          <a:graphicData uri="http://schemas.openxmlformats.org/drawingml/2006/table">
            <a:tbl>
              <a:tblPr/>
              <a:tblGrid>
                <a:gridCol w="20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856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플랫폼명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유통소비 플랫폼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56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주관기관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MBN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56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수행사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씨이랩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906">
                <a:tc rowSpan="2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유형 확인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사전점검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2. 1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744"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201020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201104(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201208(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8241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 및 컨설팅 내용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방법론 교육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지표 및 진단방법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산출물 작성 관련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 테이블 수 와 테이블 정의서의 테이블 수 일치 관련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일정 전달 오류를 방지하기 위해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아울네스트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-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주관기관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-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수행사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간 소통체계 확립 필요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- 2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점검 당시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점검 일정이 실제 업무 담당자에게 전달되지 않아 점검을 완료하지 못함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이후 실제 업무 담당자와 직접 연락 채널 유지를 통해 의사소통 체계 확립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문서검증 관련 산출물 미비 항목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marR="0" lvl="0" indent="-17145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점검 중 컬럼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selection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잘못하는 경우에는 오류로 처리할 수 밖에 없기 때문에 점검 결과를 일찍 전송해주면 피드백을 통해 점수 손실을 줄일 수 있음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마스터 자료의 분리 설계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관리에 대한 증빙 자료 필요성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현재 제출 자료로는 실제 운영중인 마스터 자료의 관리법에 대해서 증빙이 불가능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283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C53A8-97E2-46E3-B98B-1473B0B897BE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유통소비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Box 821">
            <a:extLst>
              <a:ext uri="{FF2B5EF4-FFF2-40B4-BE49-F238E27FC236}">
                <a16:creationId xmlns:a16="http://schemas.microsoft.com/office/drawing/2014/main" id="{68FA9C2D-56DA-426F-B849-F227C58260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76636" y="872716"/>
            <a:ext cx="961802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결과서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8" name="Text Box 821">
            <a:extLst>
              <a:ext uri="{FF2B5EF4-FFF2-40B4-BE49-F238E27FC236}">
                <a16:creationId xmlns:a16="http://schemas.microsoft.com/office/drawing/2014/main" id="{046A3CE3-93A4-44C2-B71B-7CD0E787A9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66504" y="898172"/>
            <a:ext cx="1157368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현장 사진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6C116-B97A-4F7C-926A-254B032066AF}"/>
              </a:ext>
            </a:extLst>
          </p:cNvPr>
          <p:cNvSpPr/>
          <p:nvPr/>
        </p:nvSpPr>
        <p:spPr>
          <a:xfrm>
            <a:off x="466382" y="1232756"/>
            <a:ext cx="3982563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48FBF1-F33F-4279-B3DB-404F2F49B8F4}"/>
              </a:ext>
            </a:extLst>
          </p:cNvPr>
          <p:cNvSpPr/>
          <p:nvPr/>
        </p:nvSpPr>
        <p:spPr>
          <a:xfrm>
            <a:off x="5232591" y="1232756"/>
            <a:ext cx="3824866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3DE9B0-4F3C-4DD9-B460-B07B0855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06" y="1410588"/>
            <a:ext cx="3293314" cy="4733653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A00FDA6A-DE23-442F-B330-2E18A919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68" y="1405408"/>
            <a:ext cx="3029637" cy="226975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A1CD9846-ADAD-40F1-B089-FD2E0299A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067" y="3782100"/>
            <a:ext cx="3029637" cy="226973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830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FE141-8249-4C4F-9895-8632B0AD13EA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유통소비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F1F7D16-D899-48FD-B9EF-29B0FD9D4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093725"/>
              </p:ext>
            </p:extLst>
          </p:nvPr>
        </p:nvGraphicFramePr>
        <p:xfrm>
          <a:off x="273807" y="689747"/>
          <a:ext cx="9358386" cy="346402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24181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722963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244536395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18383577"/>
                    </a:ext>
                  </a:extLst>
                </a:gridCol>
              </a:tblGrid>
              <a:tr h="185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차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63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91.7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87.5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91.7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63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3401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96C598D-E4CC-485C-A524-E1A523CC8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60533"/>
              </p:ext>
            </p:extLst>
          </p:nvPr>
        </p:nvGraphicFramePr>
        <p:xfrm>
          <a:off x="273807" y="4153774"/>
          <a:ext cx="9358386" cy="20401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58919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038275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226425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197062970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2934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자료 통일성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자료미제출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미제출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코드형 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자료미제출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미제출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형식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자료미제출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미제출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미제출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미제출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미제출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521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82550-7656-401D-A619-C538AF60FF02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중소기업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F5C847-DA51-4732-B70B-BA0638D4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60997"/>
              </p:ext>
            </p:extLst>
          </p:nvPr>
        </p:nvGraphicFramePr>
        <p:xfrm>
          <a:off x="349466" y="836712"/>
          <a:ext cx="9244266" cy="5400600"/>
        </p:xfrm>
        <a:graphic>
          <a:graphicData uri="http://schemas.openxmlformats.org/drawingml/2006/table">
            <a:tbl>
              <a:tblPr/>
              <a:tblGrid>
                <a:gridCol w="20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699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플랫폼명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중소기업 플랫폼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9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주관기관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더존비즈온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99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수행사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더존비즈온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665">
                <a:tc rowSpan="2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유형 확인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사전점검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2. 1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55"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20201020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201103(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201201(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708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 및 컨설팅 내용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방법론 교육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지표 및 진단방법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산출물 작성 관련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전수 검사의 중요성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- 2020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년에 새로 적재한 데이터 외에도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2019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 데이터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구매 데이터도 점검 대상임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따라서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2019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 데이터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구매 데이터 또한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NIA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 품질관리 기준에 맞게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관리해야함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 테이블 수 와 테이블 정의서의 테이블 수 일치 관련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DBA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와 대표 담당자 소통체계 확립 필요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- 2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점검 당시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업무 담당자에게 일정 전달이 되지않아 점검 미완료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이후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업무 담당자와 직접 연락 체계를 유지하여 의사소통 체계 확립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향후 비정형 데이터의 메타데이터 관련 검증 관련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점검 시 스크립트 실행 시간이 오래 걸리는 경우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점검 항목별로 결과를 전송해도 피드백 가능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859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C53A8-97E2-46E3-B98B-1473B0B897BE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중소기업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Box 821">
            <a:extLst>
              <a:ext uri="{FF2B5EF4-FFF2-40B4-BE49-F238E27FC236}">
                <a16:creationId xmlns:a16="http://schemas.microsoft.com/office/drawing/2014/main" id="{68FA9C2D-56DA-426F-B849-F227C58260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76636" y="872716"/>
            <a:ext cx="961802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결과서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8" name="Text Box 821">
            <a:extLst>
              <a:ext uri="{FF2B5EF4-FFF2-40B4-BE49-F238E27FC236}">
                <a16:creationId xmlns:a16="http://schemas.microsoft.com/office/drawing/2014/main" id="{046A3CE3-93A4-44C2-B71B-7CD0E787A9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502220" y="844311"/>
            <a:ext cx="1285608" cy="292388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자료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6C116-B97A-4F7C-926A-254B032066AF}"/>
              </a:ext>
            </a:extLst>
          </p:cNvPr>
          <p:cNvSpPr/>
          <p:nvPr/>
        </p:nvSpPr>
        <p:spPr>
          <a:xfrm>
            <a:off x="466382" y="1232756"/>
            <a:ext cx="3982563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48FBF1-F33F-4279-B3DB-404F2F49B8F4}"/>
              </a:ext>
            </a:extLst>
          </p:cNvPr>
          <p:cNvSpPr/>
          <p:nvPr/>
        </p:nvSpPr>
        <p:spPr>
          <a:xfrm>
            <a:off x="5232591" y="1232756"/>
            <a:ext cx="3824866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5E6158-8DC0-41B6-A6AB-7A0C3388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33" y="1336081"/>
            <a:ext cx="3469891" cy="49417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4F6FAE-0E00-4EA9-9634-CA2D43F0E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46" y="1408424"/>
            <a:ext cx="3644845" cy="23625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E3FFDB-18F0-428B-897A-044291A53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546" y="3999654"/>
            <a:ext cx="3644845" cy="214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2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4B9DB2-CD95-4B52-BFD5-527C38DFB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20924"/>
              </p:ext>
            </p:extLst>
          </p:nvPr>
        </p:nvGraphicFramePr>
        <p:xfrm>
          <a:off x="273807" y="689747"/>
          <a:ext cx="9287706" cy="346402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12669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694845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36006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360064">
                  <a:extLst>
                    <a:ext uri="{9D8B030D-6E8A-4147-A177-3AD203B41FA5}">
                      <a16:colId xmlns:a16="http://schemas.microsoft.com/office/drawing/2014/main" val="2445363959"/>
                    </a:ext>
                  </a:extLst>
                </a:gridCol>
                <a:gridCol w="1360064">
                  <a:extLst>
                    <a:ext uri="{9D8B030D-6E8A-4147-A177-3AD203B41FA5}">
                      <a16:colId xmlns:a16="http://schemas.microsoft.com/office/drawing/2014/main" val="318383577"/>
                    </a:ext>
                  </a:extLst>
                </a:gridCol>
              </a:tblGrid>
              <a:tr h="185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차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63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95.8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63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3401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669A839-7D30-41C6-B9F7-D78ADFC6C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021512"/>
              </p:ext>
            </p:extLst>
          </p:nvPr>
        </p:nvGraphicFramePr>
        <p:xfrm>
          <a:off x="273806" y="4153774"/>
          <a:ext cx="9287705" cy="20401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4261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022881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2247152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437529">
                  <a:extLst>
                    <a:ext uri="{9D8B030D-6E8A-4147-A177-3AD203B41FA5}">
                      <a16:colId xmlns:a16="http://schemas.microsoft.com/office/drawing/2014/main" val="197062970"/>
                    </a:ext>
                  </a:extLst>
                </a:gridCol>
                <a:gridCol w="1437529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2934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자료 통일성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61.118%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코드형 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7.878%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형식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98.625%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96.763%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32.975%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4.580%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D430A72-230D-44B4-B74B-FE5EA89FF4CC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중소기업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1616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82550-7656-401D-A619-C538AF60FF02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지역경제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F5C847-DA51-4732-B70B-BA0638D4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06911"/>
              </p:ext>
            </p:extLst>
          </p:nvPr>
        </p:nvGraphicFramePr>
        <p:xfrm>
          <a:off x="349466" y="836712"/>
          <a:ext cx="9244266" cy="5512668"/>
        </p:xfrm>
        <a:graphic>
          <a:graphicData uri="http://schemas.openxmlformats.org/drawingml/2006/table">
            <a:tbl>
              <a:tblPr/>
              <a:tblGrid>
                <a:gridCol w="20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플랫폼명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지역경제 플랫폼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주관기관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경기도청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수행사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아임클라우드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90">
                <a:tc rowSpan="2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유형 확인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사전점검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2. 1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16"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201021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201102(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201211(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2490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 및 컨설팅 내용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방법론 교육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지표 및 진단방법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산출물 작성 관련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 테이블 수 와 테이블 정의서의 테이블 수 일치 관련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점검 결과 피드백 파일은 실무자 관점에서 오류수정 참고용으로 제공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점검 시 값의 패턴을 점검하기 때문에 이해할 수 없는 패턴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값은 오류로 처리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점검 자료 제출 시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배포 양식에 맞지 않게 자료를 제출하면 오류가 생길 수 있음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- 1,2,3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점검에서 배포양식에 맞게 전송을 지속적으로 요청했으나 양식과 다르게 전송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수정사항이 생길 때마다 자료를 전송하는데 양식에 맞지 않게 전송하면 작업 소요 시간이 대폭 증가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전수 검사의 중요성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- 2020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년에 새로 적재한 데이터 외에도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2019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 데이터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구매 데이터도 점검 대상임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따라서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2019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 데이터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구매 데이터 또한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NIA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 품질관리 기준에 맞게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관리해야함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질문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테이블 정의서 제출 이후 신규 데이터를 적재하는 경우 해결방안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일정 시점을 기준으로 검증을 수행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 테이블 수와 테이블 정의서의 테이블 수가 다른 경우에 소명방안에 대한 양식 제공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777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C53A8-97E2-46E3-B98B-1473B0B897BE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지역경제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Box 821">
            <a:extLst>
              <a:ext uri="{FF2B5EF4-FFF2-40B4-BE49-F238E27FC236}">
                <a16:creationId xmlns:a16="http://schemas.microsoft.com/office/drawing/2014/main" id="{68FA9C2D-56DA-426F-B849-F227C58260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76636" y="872716"/>
            <a:ext cx="961802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결과서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8" name="Text Box 821">
            <a:extLst>
              <a:ext uri="{FF2B5EF4-FFF2-40B4-BE49-F238E27FC236}">
                <a16:creationId xmlns:a16="http://schemas.microsoft.com/office/drawing/2014/main" id="{046A3CE3-93A4-44C2-B71B-7CD0E787A9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66504" y="898172"/>
            <a:ext cx="1157368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현장 사진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6C116-B97A-4F7C-926A-254B032066AF}"/>
              </a:ext>
            </a:extLst>
          </p:cNvPr>
          <p:cNvSpPr/>
          <p:nvPr/>
        </p:nvSpPr>
        <p:spPr>
          <a:xfrm>
            <a:off x="466382" y="1232756"/>
            <a:ext cx="3982563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48FBF1-F33F-4279-B3DB-404F2F49B8F4}"/>
              </a:ext>
            </a:extLst>
          </p:cNvPr>
          <p:cNvSpPr/>
          <p:nvPr/>
        </p:nvSpPr>
        <p:spPr>
          <a:xfrm>
            <a:off x="5232591" y="1232756"/>
            <a:ext cx="3824866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62108-0EB6-4FDE-BFC8-F9BDB43A5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30" y="1460893"/>
            <a:ext cx="3341266" cy="4703043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510124DA-E852-4F17-AF7D-DBAEB58AB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044" y="1450286"/>
            <a:ext cx="3614106" cy="20507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EC392D4C-D73D-496A-B631-1E7DC77C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561" y="3759950"/>
            <a:ext cx="3596589" cy="21066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395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9FD38-692C-4538-A187-20C443537CC5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지역경제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74B81F-6B69-499F-9759-2C3A8CC8B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074866"/>
              </p:ext>
            </p:extLst>
          </p:nvPr>
        </p:nvGraphicFramePr>
        <p:xfrm>
          <a:off x="273807" y="689747"/>
          <a:ext cx="9251700" cy="346402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06805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680522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354791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354791">
                  <a:extLst>
                    <a:ext uri="{9D8B030D-6E8A-4147-A177-3AD203B41FA5}">
                      <a16:colId xmlns:a16="http://schemas.microsoft.com/office/drawing/2014/main" val="2445363959"/>
                    </a:ext>
                  </a:extLst>
                </a:gridCol>
                <a:gridCol w="1354791">
                  <a:extLst>
                    <a:ext uri="{9D8B030D-6E8A-4147-A177-3AD203B41FA5}">
                      <a16:colId xmlns:a16="http://schemas.microsoft.com/office/drawing/2014/main" val="318383577"/>
                    </a:ext>
                  </a:extLst>
                </a:gridCol>
              </a:tblGrid>
              <a:tr h="185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차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63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83.3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83.3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87.5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63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3401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C942C3-E1B4-4803-9061-4C0F594B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45820"/>
              </p:ext>
            </p:extLst>
          </p:nvPr>
        </p:nvGraphicFramePr>
        <p:xfrm>
          <a:off x="273806" y="4153774"/>
          <a:ext cx="9251698" cy="20401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34307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015038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2238441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431956">
                  <a:extLst>
                    <a:ext uri="{9D8B030D-6E8A-4147-A177-3AD203B41FA5}">
                      <a16:colId xmlns:a16="http://schemas.microsoft.com/office/drawing/2014/main" val="197062970"/>
                    </a:ext>
                  </a:extLst>
                </a:gridCol>
                <a:gridCol w="1431956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2934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자료 통일성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70.06%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11.419%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코드형 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형식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63.03%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2.304%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619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82550-7656-401D-A619-C538AF60FF02}"/>
              </a:ext>
            </a:extLst>
          </p:cNvPr>
          <p:cNvSpPr txBox="1"/>
          <p:nvPr/>
        </p:nvSpPr>
        <p:spPr>
          <a:xfrm>
            <a:off x="671216" y="30726"/>
            <a:ext cx="5416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통신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F5C847-DA51-4732-B70B-BA0638D4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64036"/>
              </p:ext>
            </p:extLst>
          </p:nvPr>
        </p:nvGraphicFramePr>
        <p:xfrm>
          <a:off x="349466" y="836712"/>
          <a:ext cx="9244266" cy="5473171"/>
        </p:xfrm>
        <a:graphic>
          <a:graphicData uri="http://schemas.openxmlformats.org/drawingml/2006/table">
            <a:tbl>
              <a:tblPr/>
              <a:tblGrid>
                <a:gridCol w="20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542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플랫폼명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통신 플랫폼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42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주관기관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KT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42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수행사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KT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423">
                <a:tc rowSpan="2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유형 확인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사전점검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2. 1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44"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201020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201105(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201211(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852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 및 컨설팅 내용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방법론 교육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지표 및 진단방법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산출물 작성 관련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 테이블 수 와 테이블 정의서의 테이블 수 일치 관련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하둡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사용 중이므로 백업이 불필요할 수 있지만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 유실에 대한 방안 교육 및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데이터베이스 수행 속도 최적화 방안의 개선 사례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건에 대해 증빙자료 필요성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동시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접속자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수 관리 항목에 대해 의도와 다른 자료 제출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질문 의도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및 필요 답변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매뉴얼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Active Session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관리 항목에 대해 관리자의 모니터링을 통한 유휴 세션 관리의 문제점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NDAP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대시보드 모니터링 관련 매뉴얼 필요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“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다년간의 경험 노하우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”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와 같은 추상적인 내용은 검증 과정에서 반영이 어려움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해당되는 노하우가 있다면 그에 대한 구체적 설명 필요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해당 사항에 대해 증빙이 가능한 근거 자료 제시 필요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73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C4F4A8D-8C62-4AA1-8907-EDE0C13726AC}"/>
              </a:ext>
            </a:extLst>
          </p:cNvPr>
          <p:cNvGrpSpPr/>
          <p:nvPr/>
        </p:nvGrpSpPr>
        <p:grpSpPr>
          <a:xfrm>
            <a:off x="560512" y="3618615"/>
            <a:ext cx="8928991" cy="2657007"/>
            <a:chOff x="-1192915" y="3800727"/>
            <a:chExt cx="8928991" cy="2657007"/>
          </a:xfrm>
        </p:grpSpPr>
        <p:sp>
          <p:nvSpPr>
            <p:cNvPr id="3" name="모서리가 둥근 직사각형 84">
              <a:extLst>
                <a:ext uri="{FF2B5EF4-FFF2-40B4-BE49-F238E27FC236}">
                  <a16:creationId xmlns:a16="http://schemas.microsoft.com/office/drawing/2014/main" id="{08BE475F-E9FE-4AE2-8240-2C6743AFCEB4}"/>
                </a:ext>
              </a:extLst>
            </p:cNvPr>
            <p:cNvSpPr/>
            <p:nvPr/>
          </p:nvSpPr>
          <p:spPr bwMode="auto">
            <a:xfrm>
              <a:off x="-1192915" y="3800727"/>
              <a:ext cx="8928991" cy="2657007"/>
            </a:xfrm>
            <a:prstGeom prst="roundRect">
              <a:avLst>
                <a:gd name="adj" fmla="val 4698"/>
              </a:avLst>
            </a:prstGeom>
            <a:solidFill>
              <a:srgbClr val="FFFFFF"/>
            </a:solidFill>
            <a:ln w="19050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339725" indent="-339725" algn="ctr" defTabSz="1042988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endParaRPr kumimoji="0" lang="ko-KR" altLang="en-US" sz="1100" kern="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Monotype Sorts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D216515-EA3D-4730-9FC7-A738768E884A}"/>
                </a:ext>
              </a:extLst>
            </p:cNvPr>
            <p:cNvSpPr/>
            <p:nvPr/>
          </p:nvSpPr>
          <p:spPr bwMode="auto">
            <a:xfrm>
              <a:off x="847511" y="4734166"/>
              <a:ext cx="5159800" cy="192104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00719" tIns="50359" rIns="100719" bIns="50359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100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31AD26-FC34-4AC6-838B-1572B3F0C443}"/>
              </a:ext>
            </a:extLst>
          </p:cNvPr>
          <p:cNvSpPr/>
          <p:nvPr/>
        </p:nvSpPr>
        <p:spPr bwMode="auto">
          <a:xfrm>
            <a:off x="488504" y="980728"/>
            <a:ext cx="9001000" cy="1837694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0719" tIns="50359" rIns="100719" bIns="50359" numCol="1" rtlCol="0" anchor="t" anchorCtr="0" compatLnSpc="1">
            <a:prstTxWarp prst="textNoShape">
              <a:avLst/>
            </a:prstTxWarp>
          </a:bodyPr>
          <a:lstStyle/>
          <a:p>
            <a:pPr algn="l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FBDC94-ADE9-43E6-A802-D94352100837}"/>
              </a:ext>
            </a:extLst>
          </p:cNvPr>
          <p:cNvSpPr/>
          <p:nvPr/>
        </p:nvSpPr>
        <p:spPr>
          <a:xfrm>
            <a:off x="560512" y="1060033"/>
            <a:ext cx="21563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820088" fontAlgn="ctr" latinLnBrk="1">
              <a:defRPr/>
            </a:pPr>
            <a:r>
              <a:rPr lang="ko-KR" altLang="en-US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L" panose="02020603020101020101" pitchFamily="18" charset="-127"/>
                <a:ea typeface="Rix모던고딕 L" panose="02020603020101020101" pitchFamily="18" charset="-127"/>
                <a:cs typeface="굴림" pitchFamily="50" charset="-127"/>
              </a:rPr>
              <a:t>현장컨설팅 대상 </a:t>
            </a:r>
            <a:r>
              <a:rPr lang="en-US" altLang="ko-KR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L" panose="02020603020101020101" pitchFamily="18" charset="-127"/>
                <a:ea typeface="Rix모던고딕 L" panose="02020603020101020101" pitchFamily="18" charset="-127"/>
                <a:cs typeface="굴림" pitchFamily="50" charset="-127"/>
              </a:rPr>
              <a:t>(10</a:t>
            </a:r>
            <a:r>
              <a:rPr lang="ko-KR" altLang="en-US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L" panose="02020603020101020101" pitchFamily="18" charset="-127"/>
                <a:ea typeface="Rix모던고딕 L" panose="02020603020101020101" pitchFamily="18" charset="-127"/>
                <a:cs typeface="굴림" pitchFamily="50" charset="-127"/>
              </a:rPr>
              <a:t>개 플랫폼</a:t>
            </a:r>
            <a:r>
              <a:rPr lang="en-US" altLang="ko-KR" b="1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Rix모던고딕 L" panose="02020603020101020101" pitchFamily="18" charset="-127"/>
                <a:ea typeface="Rix모던고딕 L" panose="02020603020101020101" pitchFamily="18" charset="-127"/>
                <a:cs typeface="굴림" pitchFamily="50" charset="-127"/>
              </a:rPr>
              <a:t>) </a:t>
            </a:r>
            <a:endParaRPr lang="ko-KR" altLang="en-US" b="1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Rix모던고딕 L" panose="02020603020101020101" pitchFamily="18" charset="-127"/>
              <a:ea typeface="Rix모던고딕 L" panose="02020603020101020101" pitchFamily="18" charset="-127"/>
              <a:cs typeface="굴림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9ACE39-FDCB-445A-8E60-7AB61B5D600C}"/>
              </a:ext>
            </a:extLst>
          </p:cNvPr>
          <p:cNvGrpSpPr/>
          <p:nvPr/>
        </p:nvGrpSpPr>
        <p:grpSpPr>
          <a:xfrm>
            <a:off x="866675" y="1666294"/>
            <a:ext cx="709690" cy="860477"/>
            <a:chOff x="688703" y="1607818"/>
            <a:chExt cx="331076" cy="304629"/>
          </a:xfrm>
          <a:solidFill>
            <a:schemeClr val="bg1">
              <a:lumMod val="65000"/>
            </a:schemeClr>
          </a:solidFill>
        </p:grpSpPr>
        <p:sp>
          <p:nvSpPr>
            <p:cNvPr id="8" name="원통 22">
              <a:extLst>
                <a:ext uri="{FF2B5EF4-FFF2-40B4-BE49-F238E27FC236}">
                  <a16:creationId xmlns:a16="http://schemas.microsoft.com/office/drawing/2014/main" id="{CE443FA5-C5B0-4578-8B78-5514686D29E9}"/>
                </a:ext>
              </a:extLst>
            </p:cNvPr>
            <p:cNvSpPr/>
            <p:nvPr/>
          </p:nvSpPr>
          <p:spPr bwMode="gray">
            <a:xfrm>
              <a:off x="688703" y="1607818"/>
              <a:ext cx="331076" cy="304629"/>
            </a:xfrm>
            <a:prstGeom prst="can">
              <a:avLst>
                <a:gd name="adj" fmla="val 39881"/>
              </a:avLst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06BCC7-0757-4C12-8643-C3B457FC861A}"/>
                </a:ext>
              </a:extLst>
            </p:cNvPr>
            <p:cNvSpPr txBox="1">
              <a:spLocks/>
            </p:cNvSpPr>
            <p:nvPr/>
          </p:nvSpPr>
          <p:spPr>
            <a:xfrm>
              <a:off x="722552" y="1703653"/>
              <a:ext cx="263380" cy="15254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11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교통</a:t>
              </a:r>
              <a:endParaRPr lang="en-US" altLang="ko-KR" sz="1100" b="1" dirty="0">
                <a:ln>
                  <a:solidFill>
                    <a:srgbClr val="96969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algn="ctr" latinLnBrk="0"/>
              <a:r>
                <a:rPr lang="ko-KR" altLang="en-US" sz="11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플랫폼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1C8822-34BD-458C-8696-257CBE793A4C}"/>
              </a:ext>
            </a:extLst>
          </p:cNvPr>
          <p:cNvGrpSpPr/>
          <p:nvPr/>
        </p:nvGrpSpPr>
        <p:grpSpPr>
          <a:xfrm>
            <a:off x="1703330" y="1666294"/>
            <a:ext cx="709690" cy="860477"/>
            <a:chOff x="1163671" y="1607818"/>
            <a:chExt cx="331076" cy="304629"/>
          </a:xfrm>
          <a:solidFill>
            <a:schemeClr val="bg1">
              <a:lumMod val="65000"/>
            </a:schemeClr>
          </a:solidFill>
        </p:grpSpPr>
        <p:sp>
          <p:nvSpPr>
            <p:cNvPr id="11" name="원통 25">
              <a:extLst>
                <a:ext uri="{FF2B5EF4-FFF2-40B4-BE49-F238E27FC236}">
                  <a16:creationId xmlns:a16="http://schemas.microsoft.com/office/drawing/2014/main" id="{E1903814-09EA-419C-ABC9-41583E094935}"/>
                </a:ext>
              </a:extLst>
            </p:cNvPr>
            <p:cNvSpPr/>
            <p:nvPr/>
          </p:nvSpPr>
          <p:spPr bwMode="gray">
            <a:xfrm>
              <a:off x="1163671" y="1607818"/>
              <a:ext cx="331076" cy="304629"/>
            </a:xfrm>
            <a:prstGeom prst="can">
              <a:avLst>
                <a:gd name="adj" fmla="val 39881"/>
              </a:avLst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41DF2F-2E14-4E15-AFE8-8622E1E6C607}"/>
                </a:ext>
              </a:extLst>
            </p:cNvPr>
            <p:cNvSpPr txBox="1"/>
            <p:nvPr/>
          </p:nvSpPr>
          <p:spPr>
            <a:xfrm>
              <a:off x="1197520" y="1703515"/>
              <a:ext cx="263380" cy="15254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defRPr sz="600" b="1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</a:lstStyle>
            <a:p>
              <a:r>
                <a:rPr lang="ko-KR" altLang="en-US" sz="1100" dirty="0"/>
                <a:t>금융</a:t>
              </a:r>
              <a:endParaRPr lang="en-US" altLang="ko-KR" sz="1100" dirty="0"/>
            </a:p>
            <a:p>
              <a:r>
                <a:rPr lang="ko-KR" altLang="en-US" sz="1100" dirty="0"/>
                <a:t>플랫폼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DEA913-4E0A-4D15-8F3F-51E850AF06A5}"/>
              </a:ext>
            </a:extLst>
          </p:cNvPr>
          <p:cNvGrpSpPr/>
          <p:nvPr/>
        </p:nvGrpSpPr>
        <p:grpSpPr>
          <a:xfrm>
            <a:off x="6746465" y="1666294"/>
            <a:ext cx="709690" cy="860478"/>
            <a:chOff x="3302101" y="1607818"/>
            <a:chExt cx="331076" cy="304629"/>
          </a:xfrm>
          <a:solidFill>
            <a:schemeClr val="bg1">
              <a:lumMod val="65000"/>
            </a:schemeClr>
          </a:solidFill>
        </p:grpSpPr>
        <p:sp>
          <p:nvSpPr>
            <p:cNvPr id="14" name="원통 28">
              <a:extLst>
                <a:ext uri="{FF2B5EF4-FFF2-40B4-BE49-F238E27FC236}">
                  <a16:creationId xmlns:a16="http://schemas.microsoft.com/office/drawing/2014/main" id="{3F2A1024-5345-445B-8369-B651EAE78955}"/>
                </a:ext>
              </a:extLst>
            </p:cNvPr>
            <p:cNvSpPr/>
            <p:nvPr/>
          </p:nvSpPr>
          <p:spPr bwMode="gray">
            <a:xfrm>
              <a:off x="3302101" y="1607818"/>
              <a:ext cx="331076" cy="304629"/>
            </a:xfrm>
            <a:prstGeom prst="can">
              <a:avLst>
                <a:gd name="adj" fmla="val 39881"/>
              </a:avLst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979D73-6DAA-41F4-B364-0F8367B50E5E}"/>
                </a:ext>
              </a:extLst>
            </p:cNvPr>
            <p:cNvSpPr txBox="1"/>
            <p:nvPr/>
          </p:nvSpPr>
          <p:spPr>
            <a:xfrm>
              <a:off x="3335950" y="1703512"/>
              <a:ext cx="263380" cy="15254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defRPr sz="600" b="1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</a:lstStyle>
            <a:p>
              <a:r>
                <a:rPr lang="ko-KR" altLang="en-US" sz="1100" dirty="0"/>
                <a:t>통신</a:t>
              </a:r>
              <a:endParaRPr lang="en-US" altLang="ko-KR" sz="1100" dirty="0"/>
            </a:p>
            <a:p>
              <a:r>
                <a:rPr lang="ko-KR" altLang="en-US" sz="1100" dirty="0"/>
                <a:t>플랫폼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40FC6D-56F1-403E-8097-7B1BD44FB70B}"/>
              </a:ext>
            </a:extLst>
          </p:cNvPr>
          <p:cNvGrpSpPr/>
          <p:nvPr/>
        </p:nvGrpSpPr>
        <p:grpSpPr>
          <a:xfrm>
            <a:off x="7583120" y="1666294"/>
            <a:ext cx="709691" cy="860478"/>
            <a:chOff x="3764671" y="1607818"/>
            <a:chExt cx="331076" cy="304629"/>
          </a:xfrm>
          <a:solidFill>
            <a:schemeClr val="bg1">
              <a:lumMod val="65000"/>
            </a:schemeClr>
          </a:solidFill>
        </p:grpSpPr>
        <p:sp>
          <p:nvSpPr>
            <p:cNvPr id="17" name="원통 31">
              <a:extLst>
                <a:ext uri="{FF2B5EF4-FFF2-40B4-BE49-F238E27FC236}">
                  <a16:creationId xmlns:a16="http://schemas.microsoft.com/office/drawing/2014/main" id="{A2B3EECE-EC16-411F-BD1D-8FC3ABD417C9}"/>
                </a:ext>
              </a:extLst>
            </p:cNvPr>
            <p:cNvSpPr/>
            <p:nvPr/>
          </p:nvSpPr>
          <p:spPr bwMode="gray">
            <a:xfrm>
              <a:off x="3764671" y="1607818"/>
              <a:ext cx="331076" cy="304629"/>
            </a:xfrm>
            <a:prstGeom prst="can">
              <a:avLst>
                <a:gd name="adj" fmla="val 39881"/>
              </a:avLst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CCCD6D-F41B-45C8-A0D7-566DF8A8C043}"/>
                </a:ext>
              </a:extLst>
            </p:cNvPr>
            <p:cNvSpPr txBox="1"/>
            <p:nvPr/>
          </p:nvSpPr>
          <p:spPr>
            <a:xfrm>
              <a:off x="3768982" y="1703512"/>
              <a:ext cx="322457" cy="15254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defRPr sz="600" b="1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</a:lstStyle>
            <a:p>
              <a:r>
                <a:rPr lang="ko-KR" altLang="en-US" sz="1100" dirty="0"/>
                <a:t>헬스케어</a:t>
              </a:r>
              <a:endParaRPr lang="en-US" altLang="ko-KR" sz="1100" dirty="0"/>
            </a:p>
            <a:p>
              <a:r>
                <a:rPr lang="ko-KR" altLang="en-US" sz="1100" dirty="0"/>
                <a:t>플랫폼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786160-8F05-45CC-9F94-E10FF5F351FA}"/>
              </a:ext>
            </a:extLst>
          </p:cNvPr>
          <p:cNvGrpSpPr/>
          <p:nvPr/>
        </p:nvGrpSpPr>
        <p:grpSpPr>
          <a:xfrm>
            <a:off x="2539985" y="1666294"/>
            <a:ext cx="709690" cy="860478"/>
            <a:chOff x="1626240" y="1607818"/>
            <a:chExt cx="331076" cy="304629"/>
          </a:xfrm>
          <a:solidFill>
            <a:schemeClr val="bg1">
              <a:lumMod val="65000"/>
            </a:schemeClr>
          </a:solidFill>
        </p:grpSpPr>
        <p:sp>
          <p:nvSpPr>
            <p:cNvPr id="20" name="원통 34">
              <a:extLst>
                <a:ext uri="{FF2B5EF4-FFF2-40B4-BE49-F238E27FC236}">
                  <a16:creationId xmlns:a16="http://schemas.microsoft.com/office/drawing/2014/main" id="{BEAB4E98-58E2-4471-B48A-8568F80EE435}"/>
                </a:ext>
              </a:extLst>
            </p:cNvPr>
            <p:cNvSpPr/>
            <p:nvPr/>
          </p:nvSpPr>
          <p:spPr bwMode="gray">
            <a:xfrm>
              <a:off x="1626240" y="1607818"/>
              <a:ext cx="331076" cy="304629"/>
            </a:xfrm>
            <a:prstGeom prst="can">
              <a:avLst>
                <a:gd name="adj" fmla="val 39881"/>
              </a:avLst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0D95AB-092D-41C6-BAB1-BFF18358F279}"/>
                </a:ext>
              </a:extLst>
            </p:cNvPr>
            <p:cNvSpPr txBox="1"/>
            <p:nvPr/>
          </p:nvSpPr>
          <p:spPr>
            <a:xfrm>
              <a:off x="1660089" y="1703512"/>
              <a:ext cx="263380" cy="15254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defRPr sz="600" b="1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</a:lstStyle>
            <a:p>
              <a:r>
                <a:rPr lang="ko-KR" altLang="en-US" sz="1100" dirty="0"/>
                <a:t>문화</a:t>
              </a:r>
              <a:endParaRPr lang="en-US" altLang="ko-KR" sz="1100" dirty="0"/>
            </a:p>
            <a:p>
              <a:r>
                <a:rPr lang="ko-KR" altLang="en-US" sz="1100" dirty="0"/>
                <a:t>플랫폼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EDA9F1-AF49-4137-B500-1D992F5CD8FF}"/>
              </a:ext>
            </a:extLst>
          </p:cNvPr>
          <p:cNvGrpSpPr/>
          <p:nvPr/>
        </p:nvGrpSpPr>
        <p:grpSpPr>
          <a:xfrm>
            <a:off x="3376640" y="1666294"/>
            <a:ext cx="709690" cy="860478"/>
            <a:chOff x="1626240" y="1607818"/>
            <a:chExt cx="331076" cy="304629"/>
          </a:xfrm>
          <a:solidFill>
            <a:schemeClr val="bg1">
              <a:lumMod val="65000"/>
            </a:schemeClr>
          </a:solidFill>
        </p:grpSpPr>
        <p:sp>
          <p:nvSpPr>
            <p:cNvPr id="23" name="원통 37">
              <a:extLst>
                <a:ext uri="{FF2B5EF4-FFF2-40B4-BE49-F238E27FC236}">
                  <a16:creationId xmlns:a16="http://schemas.microsoft.com/office/drawing/2014/main" id="{28AD1452-EC1F-4C1B-8354-3276F4A6A609}"/>
                </a:ext>
              </a:extLst>
            </p:cNvPr>
            <p:cNvSpPr/>
            <p:nvPr/>
          </p:nvSpPr>
          <p:spPr bwMode="gray">
            <a:xfrm>
              <a:off x="1626240" y="1607818"/>
              <a:ext cx="331076" cy="304629"/>
            </a:xfrm>
            <a:prstGeom prst="can">
              <a:avLst>
                <a:gd name="adj" fmla="val 39881"/>
              </a:avLst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AC8077-DE27-42B9-9BEF-262FC05083E7}"/>
                </a:ext>
              </a:extLst>
            </p:cNvPr>
            <p:cNvSpPr txBox="1"/>
            <p:nvPr/>
          </p:nvSpPr>
          <p:spPr>
            <a:xfrm>
              <a:off x="1660090" y="1703513"/>
              <a:ext cx="263380" cy="15254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defRPr sz="800" b="1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</a:lstStyle>
            <a:p>
              <a:r>
                <a:rPr lang="ko-KR" altLang="en-US" sz="1100" dirty="0"/>
                <a:t>산림</a:t>
              </a:r>
              <a:endParaRPr lang="en-US" altLang="ko-KR" sz="1100" dirty="0"/>
            </a:p>
            <a:p>
              <a:r>
                <a:rPr lang="ko-KR" altLang="en-US" sz="1100" dirty="0"/>
                <a:t>플랫폼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53878F-86C6-4DCD-9240-F9F947E996E3}"/>
              </a:ext>
            </a:extLst>
          </p:cNvPr>
          <p:cNvGrpSpPr/>
          <p:nvPr/>
        </p:nvGrpSpPr>
        <p:grpSpPr>
          <a:xfrm>
            <a:off x="4224893" y="1666294"/>
            <a:ext cx="709690" cy="860478"/>
            <a:chOff x="1626240" y="1607818"/>
            <a:chExt cx="331076" cy="304629"/>
          </a:xfrm>
          <a:solidFill>
            <a:schemeClr val="bg1">
              <a:lumMod val="65000"/>
            </a:schemeClr>
          </a:solidFill>
        </p:grpSpPr>
        <p:sp>
          <p:nvSpPr>
            <p:cNvPr id="26" name="원통 40">
              <a:extLst>
                <a:ext uri="{FF2B5EF4-FFF2-40B4-BE49-F238E27FC236}">
                  <a16:creationId xmlns:a16="http://schemas.microsoft.com/office/drawing/2014/main" id="{0C10839D-8F98-4073-99CB-A3787408F38C}"/>
                </a:ext>
              </a:extLst>
            </p:cNvPr>
            <p:cNvSpPr/>
            <p:nvPr/>
          </p:nvSpPr>
          <p:spPr bwMode="gray">
            <a:xfrm>
              <a:off x="1626240" y="1607818"/>
              <a:ext cx="331076" cy="304629"/>
            </a:xfrm>
            <a:prstGeom prst="can">
              <a:avLst>
                <a:gd name="adj" fmla="val 39881"/>
              </a:avLst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56C73F-AF14-4752-992B-B8FF4F98721C}"/>
                </a:ext>
              </a:extLst>
            </p:cNvPr>
            <p:cNvSpPr txBox="1"/>
            <p:nvPr/>
          </p:nvSpPr>
          <p:spPr>
            <a:xfrm>
              <a:off x="1631610" y="1702645"/>
              <a:ext cx="320336" cy="15254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defRPr sz="600" b="1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</a:lstStyle>
            <a:p>
              <a:r>
                <a:rPr lang="ko-KR" altLang="en-US" sz="1100" dirty="0"/>
                <a:t>유통</a:t>
              </a:r>
              <a:r>
                <a:rPr lang="en-US" altLang="ko-KR" sz="1100" dirty="0"/>
                <a:t>·</a:t>
              </a:r>
              <a:r>
                <a:rPr lang="ko-KR" altLang="en-US" sz="1100" dirty="0"/>
                <a:t>물류</a:t>
              </a:r>
              <a:endParaRPr lang="en-US" altLang="ko-KR" sz="1100" dirty="0"/>
            </a:p>
            <a:p>
              <a:r>
                <a:rPr lang="ko-KR" altLang="en-US" sz="1100" dirty="0"/>
                <a:t>플랫폼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439AE-D21E-4A24-A54B-D7FEF668A409}"/>
              </a:ext>
            </a:extLst>
          </p:cNvPr>
          <p:cNvGrpSpPr/>
          <p:nvPr/>
        </p:nvGrpSpPr>
        <p:grpSpPr>
          <a:xfrm>
            <a:off x="5073153" y="1666294"/>
            <a:ext cx="709691" cy="860478"/>
            <a:chOff x="1626240" y="1607818"/>
            <a:chExt cx="331076" cy="304629"/>
          </a:xfrm>
          <a:solidFill>
            <a:schemeClr val="bg1">
              <a:lumMod val="65000"/>
            </a:schemeClr>
          </a:solidFill>
        </p:grpSpPr>
        <p:sp>
          <p:nvSpPr>
            <p:cNvPr id="29" name="원통 43">
              <a:extLst>
                <a:ext uri="{FF2B5EF4-FFF2-40B4-BE49-F238E27FC236}">
                  <a16:creationId xmlns:a16="http://schemas.microsoft.com/office/drawing/2014/main" id="{3EC72EB8-B6F6-4C82-8CB9-C2C608446846}"/>
                </a:ext>
              </a:extLst>
            </p:cNvPr>
            <p:cNvSpPr/>
            <p:nvPr/>
          </p:nvSpPr>
          <p:spPr bwMode="gray">
            <a:xfrm>
              <a:off x="1626240" y="1607818"/>
              <a:ext cx="331076" cy="304629"/>
            </a:xfrm>
            <a:prstGeom prst="can">
              <a:avLst>
                <a:gd name="adj" fmla="val 39881"/>
              </a:avLst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7061D7-5883-4339-93EA-11D0CE592C9A}"/>
                </a:ext>
              </a:extLst>
            </p:cNvPr>
            <p:cNvSpPr txBox="1"/>
            <p:nvPr/>
          </p:nvSpPr>
          <p:spPr>
            <a:xfrm>
              <a:off x="1630549" y="1702645"/>
              <a:ext cx="322457" cy="15254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defRPr sz="600" b="1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</a:lstStyle>
            <a:p>
              <a:r>
                <a:rPr lang="ko-KR" altLang="en-US" sz="1100" dirty="0"/>
                <a:t>중소기업</a:t>
              </a:r>
              <a:endParaRPr lang="en-US" altLang="ko-KR" sz="1100" dirty="0"/>
            </a:p>
            <a:p>
              <a:r>
                <a:rPr lang="ko-KR" altLang="en-US" sz="1100" dirty="0"/>
                <a:t>플랫폼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E447C59-9F4C-4489-B023-6AFC5D0E2063}"/>
              </a:ext>
            </a:extLst>
          </p:cNvPr>
          <p:cNvGrpSpPr/>
          <p:nvPr/>
        </p:nvGrpSpPr>
        <p:grpSpPr>
          <a:xfrm>
            <a:off x="5909809" y="1666294"/>
            <a:ext cx="709691" cy="860478"/>
            <a:chOff x="1626240" y="1607818"/>
            <a:chExt cx="331076" cy="304629"/>
          </a:xfrm>
          <a:solidFill>
            <a:schemeClr val="bg1">
              <a:lumMod val="65000"/>
            </a:schemeClr>
          </a:solidFill>
        </p:grpSpPr>
        <p:sp>
          <p:nvSpPr>
            <p:cNvPr id="32" name="원통 46">
              <a:extLst>
                <a:ext uri="{FF2B5EF4-FFF2-40B4-BE49-F238E27FC236}">
                  <a16:creationId xmlns:a16="http://schemas.microsoft.com/office/drawing/2014/main" id="{7DF6C4A9-030B-4509-B747-8FD186D57EB4}"/>
                </a:ext>
              </a:extLst>
            </p:cNvPr>
            <p:cNvSpPr/>
            <p:nvPr/>
          </p:nvSpPr>
          <p:spPr bwMode="gray">
            <a:xfrm>
              <a:off x="1626240" y="1607818"/>
              <a:ext cx="331076" cy="304629"/>
            </a:xfrm>
            <a:prstGeom prst="can">
              <a:avLst>
                <a:gd name="adj" fmla="val 39881"/>
              </a:avLst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313D4C-890D-42B2-B54B-697698A1BB2C}"/>
                </a:ext>
              </a:extLst>
            </p:cNvPr>
            <p:cNvSpPr txBox="1"/>
            <p:nvPr/>
          </p:nvSpPr>
          <p:spPr>
            <a:xfrm>
              <a:off x="1630549" y="1702645"/>
              <a:ext cx="322457" cy="15254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defRPr sz="600" b="1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</a:lstStyle>
            <a:p>
              <a:r>
                <a:rPr lang="ko-KR" altLang="en-US" sz="1100" dirty="0"/>
                <a:t>지역경제</a:t>
              </a:r>
              <a:endParaRPr lang="en-US" altLang="ko-KR" sz="1100" dirty="0"/>
            </a:p>
            <a:p>
              <a:r>
                <a:rPr lang="ko-KR" altLang="en-US" sz="1100" dirty="0"/>
                <a:t>플랫폼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B142BF-3AA2-4A92-BF0F-EEC58F459530}"/>
              </a:ext>
            </a:extLst>
          </p:cNvPr>
          <p:cNvGrpSpPr/>
          <p:nvPr/>
        </p:nvGrpSpPr>
        <p:grpSpPr>
          <a:xfrm>
            <a:off x="8419774" y="1666294"/>
            <a:ext cx="709690" cy="860478"/>
            <a:chOff x="3764671" y="1607818"/>
            <a:chExt cx="331076" cy="304629"/>
          </a:xfrm>
          <a:solidFill>
            <a:schemeClr val="bg1">
              <a:lumMod val="65000"/>
            </a:schemeClr>
          </a:solidFill>
        </p:grpSpPr>
        <p:sp>
          <p:nvSpPr>
            <p:cNvPr id="35" name="원통 49">
              <a:extLst>
                <a:ext uri="{FF2B5EF4-FFF2-40B4-BE49-F238E27FC236}">
                  <a16:creationId xmlns:a16="http://schemas.microsoft.com/office/drawing/2014/main" id="{F1F5A6C3-9A08-4738-AFC0-926925B883E0}"/>
                </a:ext>
              </a:extLst>
            </p:cNvPr>
            <p:cNvSpPr/>
            <p:nvPr/>
          </p:nvSpPr>
          <p:spPr bwMode="gray">
            <a:xfrm>
              <a:off x="3764671" y="1607818"/>
              <a:ext cx="331076" cy="304629"/>
            </a:xfrm>
            <a:prstGeom prst="can">
              <a:avLst>
                <a:gd name="adj" fmla="val 39881"/>
              </a:avLst>
            </a:prstGeom>
            <a:grp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3B43A3-AB83-452C-BF74-5190E7CEC430}"/>
                </a:ext>
              </a:extLst>
            </p:cNvPr>
            <p:cNvSpPr txBox="1"/>
            <p:nvPr/>
          </p:nvSpPr>
          <p:spPr>
            <a:xfrm>
              <a:off x="3798521" y="1702645"/>
              <a:ext cx="263380" cy="152544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defRPr sz="600" b="1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</a:lstStyle>
            <a:p>
              <a:r>
                <a:rPr lang="ko-KR" altLang="en-US" sz="1100" dirty="0"/>
                <a:t>환경</a:t>
              </a:r>
              <a:endParaRPr lang="en-US" altLang="ko-KR" sz="1100" dirty="0"/>
            </a:p>
            <a:p>
              <a:r>
                <a:rPr lang="ko-KR" altLang="en-US" sz="1100" dirty="0"/>
                <a:t>플랫폼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4F74ADE-5526-4D91-B040-9407A2F655FE}"/>
              </a:ext>
            </a:extLst>
          </p:cNvPr>
          <p:cNvGrpSpPr/>
          <p:nvPr/>
        </p:nvGrpSpPr>
        <p:grpSpPr>
          <a:xfrm>
            <a:off x="740651" y="4113492"/>
            <a:ext cx="2822243" cy="2051811"/>
            <a:chOff x="532835" y="5955126"/>
            <a:chExt cx="2822243" cy="205181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FA584F2-B5B3-456E-8B8A-C4A9AECC6542}"/>
                </a:ext>
              </a:extLst>
            </p:cNvPr>
            <p:cNvGrpSpPr/>
            <p:nvPr/>
          </p:nvGrpSpPr>
          <p:grpSpPr>
            <a:xfrm>
              <a:off x="532835" y="5955126"/>
              <a:ext cx="2798512" cy="272625"/>
              <a:chOff x="532835" y="6042622"/>
              <a:chExt cx="2798512" cy="247739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C3D1112-1F81-43A8-A5A9-159F17C8E66E}"/>
                  </a:ext>
                </a:extLst>
              </p:cNvPr>
              <p:cNvGrpSpPr/>
              <p:nvPr/>
            </p:nvGrpSpPr>
            <p:grpSpPr>
              <a:xfrm>
                <a:off x="532835" y="6042622"/>
                <a:ext cx="2798512" cy="246426"/>
                <a:chOff x="2709714" y="2547135"/>
                <a:chExt cx="3604237" cy="224024"/>
              </a:xfrm>
            </p:grpSpPr>
            <p:sp>
              <p:nvSpPr>
                <p:cNvPr id="42" name="AutoShape 274">
                  <a:extLst>
                    <a:ext uri="{FF2B5EF4-FFF2-40B4-BE49-F238E27FC236}">
                      <a16:creationId xmlns:a16="http://schemas.microsoft.com/office/drawing/2014/main" id="{11DD0F85-6840-4D53-8E83-EFC079BD3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709714" y="2547135"/>
                  <a:ext cx="3604237" cy="22402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50000"/>
                  </a:schemeClr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0"/>
                <a:lstStyle/>
                <a:p>
                  <a:pPr indent="-180975" algn="ctr" fontAlgn="base" latinLnBrk="0">
                    <a:spcAft>
                      <a:spcPts val="240"/>
                    </a:spcAft>
                    <a:buClr>
                      <a:prstClr val="white">
                        <a:lumMod val="65000"/>
                      </a:prstClr>
                    </a:buClr>
                    <a:buSzPct val="80000"/>
                  </a:pPr>
                  <a:endParaRPr kumimoji="1" lang="ko-KR" altLang="ko-KR" sz="11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endParaRPr>
                </a:p>
              </p:txBody>
            </p:sp>
            <p:sp>
              <p:nvSpPr>
                <p:cNvPr id="43" name="Rectangle 91">
                  <a:extLst>
                    <a:ext uri="{FF2B5EF4-FFF2-40B4-BE49-F238E27FC236}">
                      <a16:creationId xmlns:a16="http://schemas.microsoft.com/office/drawing/2014/main" id="{57BD092B-CA12-4B2B-91CA-DFD3D5C5A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404" y="2589228"/>
                  <a:ext cx="3586855" cy="1398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indent="-180975" algn="ctr" fontAlgn="base" latinLnBrk="0">
                    <a:spcAft>
                      <a:spcPts val="240"/>
                    </a:spcAft>
                    <a:buClr>
                      <a:prstClr val="white">
                        <a:lumMod val="65000"/>
                      </a:prstClr>
                    </a:buClr>
                    <a:buSzPct val="80000"/>
                    <a:defRPr/>
                  </a:pPr>
                  <a:r>
                    <a:rPr lang="ko-KR" altLang="en-US" sz="11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함초롬바탕" panose="02030504000101010101" pitchFamily="18" charset="-127"/>
                      <a:ea typeface="함초롬바탕" panose="02030504000101010101" pitchFamily="18" charset="-127"/>
                      <a:cs typeface="함초롬바탕" panose="02030504000101010101" pitchFamily="18" charset="-127"/>
                    </a:rPr>
                    <a:t>사전점검</a:t>
                  </a:r>
                </a:p>
              </p:txBody>
            </p:sp>
          </p:grpSp>
          <p:pic>
            <p:nvPicPr>
              <p:cNvPr id="41" name="Picture 273" descr="50">
                <a:extLst>
                  <a:ext uri="{FF2B5EF4-FFF2-40B4-BE49-F238E27FC236}">
                    <a16:creationId xmlns:a16="http://schemas.microsoft.com/office/drawing/2014/main" id="{F9F6CBC1-7063-40BF-8D68-45D37F8A5E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173" y="6057523"/>
                <a:ext cx="185766" cy="232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6A10956-4E0D-46A3-8784-6E9BA4EB0C5F}"/>
                </a:ext>
              </a:extLst>
            </p:cNvPr>
            <p:cNvSpPr/>
            <p:nvPr/>
          </p:nvSpPr>
          <p:spPr>
            <a:xfrm>
              <a:off x="574077" y="6341663"/>
              <a:ext cx="2781001" cy="166527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marL="92075" indent="-92075" algn="l">
                <a:lnSpc>
                  <a:spcPct val="1100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품질진단 진행상황 확인</a:t>
              </a:r>
            </a:p>
            <a:p>
              <a:pPr algn="l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 -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진단 대상 시스템 구축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개발 단계 산출물 </a:t>
              </a:r>
              <a:endParaRPr lang="en-US" altLang="ko-KR" sz="10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pPr algn="l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   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현황 등</a:t>
              </a:r>
            </a:p>
            <a:p>
              <a:pPr marL="92075" indent="-92075" algn="l">
                <a:lnSpc>
                  <a:spcPct val="1100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컨설팅 요청 사항 수집</a:t>
              </a:r>
            </a:p>
            <a:p>
              <a:pPr algn="l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-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지원요청 우선순위 및 일정</a:t>
              </a:r>
            </a:p>
            <a:p>
              <a:pPr marL="92075" indent="-92075" algn="l">
                <a:lnSpc>
                  <a:spcPct val="1100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품질관리 현황정보</a:t>
              </a:r>
            </a:p>
            <a:p>
              <a:pPr algn="l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-</a:t>
              </a:r>
            </a:p>
            <a:p>
              <a:pPr marL="92075" indent="-92075" algn="l">
                <a:lnSpc>
                  <a:spcPct val="1100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endParaRPr lang="ko-KR" altLang="en-US" sz="1000" dirty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pic>
        <p:nvPicPr>
          <p:cNvPr id="44" name="Picture 2" descr="C:\Users\강세환\Desktop\temp\ar.png">
            <a:extLst>
              <a:ext uri="{FF2B5EF4-FFF2-40B4-BE49-F238E27FC236}">
                <a16:creationId xmlns:a16="http://schemas.microsoft.com/office/drawing/2014/main" id="{A7BEB344-8927-47F2-AFD3-A5C7410961F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5400000" flipV="1">
            <a:off x="4629711" y="1699430"/>
            <a:ext cx="718586" cy="2520000"/>
          </a:xfrm>
          <a:prstGeom prst="rect">
            <a:avLst/>
          </a:prstGeom>
          <a:noFill/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5CBEB7D-E016-4F36-996A-41023925FD1B}"/>
              </a:ext>
            </a:extLst>
          </p:cNvPr>
          <p:cNvGrpSpPr/>
          <p:nvPr/>
        </p:nvGrpSpPr>
        <p:grpSpPr>
          <a:xfrm>
            <a:off x="1856656" y="3448138"/>
            <a:ext cx="6534000" cy="378776"/>
            <a:chOff x="2446723" y="4611619"/>
            <a:chExt cx="5400000" cy="284581"/>
          </a:xfrm>
        </p:grpSpPr>
        <p:sp>
          <p:nvSpPr>
            <p:cNvPr id="46" name="오른쪽 대괄호 45">
              <a:extLst>
                <a:ext uri="{FF2B5EF4-FFF2-40B4-BE49-F238E27FC236}">
                  <a16:creationId xmlns:a16="http://schemas.microsoft.com/office/drawing/2014/main" id="{1CFF1A72-AB89-4A57-B966-4FC4B6F00893}"/>
                </a:ext>
              </a:extLst>
            </p:cNvPr>
            <p:cNvSpPr/>
            <p:nvPr/>
          </p:nvSpPr>
          <p:spPr bwMode="auto">
            <a:xfrm rot="16200000">
              <a:off x="5078667" y="1984711"/>
              <a:ext cx="136112" cy="5400000"/>
            </a:xfrm>
            <a:prstGeom prst="rightBracket">
              <a:avLst>
                <a:gd name="adj" fmla="val 101054"/>
              </a:avLst>
            </a:prstGeom>
            <a:solidFill>
              <a:srgbClr val="FFFFFF"/>
            </a:solidFill>
            <a:ln w="19050" algn="ctr">
              <a:noFill/>
              <a:miter lim="800000"/>
              <a:headEnd/>
              <a:tailEnd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339725" indent="-339725" algn="ctr" defTabSz="1042988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40000"/>
                <a:tabLst>
                  <a:tab pos="5648325" algn="l"/>
                </a:tabLst>
                <a:defRPr/>
              </a:pPr>
              <a:endParaRPr kumimoji="0" lang="ko-KR" altLang="en-US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  <a:sym typeface="Monotype Sorts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BE98BEF-9C32-40BC-8E2A-61ADAEADC6EC}"/>
                </a:ext>
              </a:extLst>
            </p:cNvPr>
            <p:cNvGrpSpPr/>
            <p:nvPr/>
          </p:nvGrpSpPr>
          <p:grpSpPr>
            <a:xfrm>
              <a:off x="2446723" y="4672540"/>
              <a:ext cx="5400000" cy="223660"/>
              <a:chOff x="692486" y="4697769"/>
              <a:chExt cx="5400000" cy="223660"/>
            </a:xfrm>
          </p:grpSpPr>
          <p:sp>
            <p:nvSpPr>
              <p:cNvPr id="49" name="오른쪽 대괄호 48">
                <a:extLst>
                  <a:ext uri="{FF2B5EF4-FFF2-40B4-BE49-F238E27FC236}">
                    <a16:creationId xmlns:a16="http://schemas.microsoft.com/office/drawing/2014/main" id="{C23CFDA4-20B1-42B6-84F5-BC55DF8A0402}"/>
                  </a:ext>
                </a:extLst>
              </p:cNvPr>
              <p:cNvSpPr/>
              <p:nvPr/>
            </p:nvSpPr>
            <p:spPr bwMode="auto">
              <a:xfrm rot="5400000">
                <a:off x="3324430" y="2153373"/>
                <a:ext cx="136112" cy="5400000"/>
              </a:xfrm>
              <a:prstGeom prst="rightBracket">
                <a:avLst>
                  <a:gd name="adj" fmla="val 101054"/>
                </a:avLst>
              </a:prstGeom>
              <a:solidFill>
                <a:srgbClr val="FFFFFF"/>
              </a:solidFill>
              <a:ln w="19050" algn="ctr">
                <a:noFill/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wrap="none" anchor="ctr"/>
              <a:lstStyle/>
              <a:p>
                <a:pPr marL="339725" indent="-339725" algn="ctr" defTabSz="1042988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SzPct val="140000"/>
                  <a:tabLst>
                    <a:tab pos="5648325" algn="l"/>
                  </a:tabLst>
                  <a:defRPr/>
                </a:pPr>
                <a:endParaRPr kumimoji="0" lang="ko-KR" altLang="en-US" sz="11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  <a:sym typeface="Monotype Sorts"/>
                </a:endParaRPr>
              </a:p>
            </p:txBody>
          </p:sp>
          <p:pic>
            <p:nvPicPr>
              <p:cNvPr id="50" name="Picture 11" descr="C:\Documents and Settings\SK C&amp;C\바탕 화면\심플한 아이콘 - Devine Icons(Black 50개)\Circle.png">
                <a:extLst>
                  <a:ext uri="{FF2B5EF4-FFF2-40B4-BE49-F238E27FC236}">
                    <a16:creationId xmlns:a16="http://schemas.microsoft.com/office/drawing/2014/main" id="{6A6B9B76-407A-439A-AB4A-944F1E807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30000" contrast="-40000"/>
                <a:duotone>
                  <a:srgbClr val="00A8CA">
                    <a:shade val="45000"/>
                    <a:satMod val="135000"/>
                  </a:srgb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817048" y="4697769"/>
                <a:ext cx="131571" cy="131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11" descr="C:\Documents and Settings\SK C&amp;C\바탕 화면\심플한 아이콘 - Devine Icons(Black 50개)\Circle.png">
                <a:extLst>
                  <a:ext uri="{FF2B5EF4-FFF2-40B4-BE49-F238E27FC236}">
                    <a16:creationId xmlns:a16="http://schemas.microsoft.com/office/drawing/2014/main" id="{EB61C763-17F5-414B-B91F-52F0808E71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30000" contrast="-40000"/>
                <a:duotone>
                  <a:srgbClr val="00A8CA">
                    <a:shade val="45000"/>
                    <a:satMod val="135000"/>
                  </a:srgb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897698" y="4697769"/>
                <a:ext cx="131571" cy="1315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8" name="TextBox 147">
              <a:extLst>
                <a:ext uri="{FF2B5EF4-FFF2-40B4-BE49-F238E27FC236}">
                  <a16:creationId xmlns:a16="http://schemas.microsoft.com/office/drawing/2014/main" id="{CCEE6F49-E2E2-4BBC-94CC-0B7D898AC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6102" y="4611619"/>
              <a:ext cx="4561538" cy="254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82008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6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현장지원 컨설팅을 통한 </a:t>
              </a:r>
              <a:r>
                <a:rPr kumimoji="0" lang="ko-KR" altLang="en-US" sz="1600" b="1" dirty="0" err="1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빅데이터</a:t>
              </a:r>
              <a:r>
                <a:rPr kumimoji="0" lang="ko-KR" altLang="en-US" sz="1600" b="1" dirty="0">
                  <a:ln>
                    <a:solidFill>
                      <a:srgbClr val="969696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플랫폼 품질관리수준 향상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275B681-8B6A-449D-BA73-D440C0427A45}"/>
              </a:ext>
            </a:extLst>
          </p:cNvPr>
          <p:cNvGrpSpPr/>
          <p:nvPr/>
        </p:nvGrpSpPr>
        <p:grpSpPr>
          <a:xfrm>
            <a:off x="3596765" y="4113492"/>
            <a:ext cx="2822243" cy="2051811"/>
            <a:chOff x="532835" y="5955126"/>
            <a:chExt cx="2822243" cy="205181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4B1C576-78BC-4D56-AAAA-37312C0EF4C2}"/>
                </a:ext>
              </a:extLst>
            </p:cNvPr>
            <p:cNvGrpSpPr/>
            <p:nvPr/>
          </p:nvGrpSpPr>
          <p:grpSpPr>
            <a:xfrm>
              <a:off x="532835" y="5955126"/>
              <a:ext cx="2798512" cy="272625"/>
              <a:chOff x="532835" y="6042622"/>
              <a:chExt cx="2798512" cy="247739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C6D3591C-1B9E-4D05-8A10-04CF978DE821}"/>
                  </a:ext>
                </a:extLst>
              </p:cNvPr>
              <p:cNvGrpSpPr/>
              <p:nvPr/>
            </p:nvGrpSpPr>
            <p:grpSpPr>
              <a:xfrm>
                <a:off x="532835" y="6042622"/>
                <a:ext cx="2798512" cy="246426"/>
                <a:chOff x="2709714" y="2547135"/>
                <a:chExt cx="3604237" cy="224024"/>
              </a:xfrm>
            </p:grpSpPr>
            <p:sp>
              <p:nvSpPr>
                <p:cNvPr id="57" name="AutoShape 274">
                  <a:extLst>
                    <a:ext uri="{FF2B5EF4-FFF2-40B4-BE49-F238E27FC236}">
                      <a16:creationId xmlns:a16="http://schemas.microsoft.com/office/drawing/2014/main" id="{59485C47-2BCE-4D99-A25A-E8C198743F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709714" y="2547135"/>
                  <a:ext cx="3604237" cy="22402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50000"/>
                  </a:schemeClr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0"/>
                <a:lstStyle/>
                <a:p>
                  <a:pPr indent="-180975" algn="ctr" fontAlgn="base" latinLnBrk="0">
                    <a:spcAft>
                      <a:spcPts val="240"/>
                    </a:spcAft>
                    <a:buClr>
                      <a:prstClr val="white">
                        <a:lumMod val="65000"/>
                      </a:prstClr>
                    </a:buClr>
                    <a:buSzPct val="80000"/>
                  </a:pPr>
                  <a:endParaRPr kumimoji="1" lang="ko-KR" altLang="ko-KR" sz="11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endParaRPr>
                </a:p>
              </p:txBody>
            </p:sp>
            <p:sp>
              <p:nvSpPr>
                <p:cNvPr id="58" name="Rectangle 91">
                  <a:extLst>
                    <a:ext uri="{FF2B5EF4-FFF2-40B4-BE49-F238E27FC236}">
                      <a16:creationId xmlns:a16="http://schemas.microsoft.com/office/drawing/2014/main" id="{1F05907B-1154-44EB-A31C-E0B56EEF6E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404" y="2589228"/>
                  <a:ext cx="3586855" cy="1398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indent="-180975" algn="ctr" fontAlgn="base" latinLnBrk="0">
                    <a:spcAft>
                      <a:spcPts val="240"/>
                    </a:spcAft>
                    <a:buClr>
                      <a:prstClr val="white">
                        <a:lumMod val="65000"/>
                      </a:prstClr>
                    </a:buClr>
                    <a:buSzPct val="80000"/>
                    <a:defRPr/>
                  </a:pPr>
                  <a:r>
                    <a:rPr lang="ko-KR" altLang="en-US" sz="11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함초롬바탕" panose="02030504000101010101" pitchFamily="18" charset="-127"/>
                      <a:ea typeface="함초롬바탕" panose="02030504000101010101" pitchFamily="18" charset="-127"/>
                      <a:cs typeface="함초롬바탕" panose="02030504000101010101" pitchFamily="18" charset="-127"/>
                    </a:rPr>
                    <a:t>현장교육</a:t>
                  </a:r>
                  <a:r>
                    <a:rPr lang="en-US" altLang="ko-KR" sz="9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함초롬바탕" panose="02030504000101010101" pitchFamily="18" charset="-127"/>
                      <a:ea typeface="함초롬바탕" panose="02030504000101010101" pitchFamily="18" charset="-127"/>
                      <a:cs typeface="함초롬바탕" panose="02030504000101010101" pitchFamily="18" charset="-127"/>
                    </a:rPr>
                    <a:t>(</a:t>
                  </a:r>
                  <a:r>
                    <a:rPr lang="ko-KR" altLang="en-US" sz="9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함초롬바탕" panose="02030504000101010101" pitchFamily="18" charset="-127"/>
                      <a:ea typeface="함초롬바탕" panose="02030504000101010101" pitchFamily="18" charset="-127"/>
                      <a:cs typeface="함초롬바탕" panose="02030504000101010101" pitchFamily="18" charset="-127"/>
                    </a:rPr>
                    <a:t>방법론</a:t>
                  </a:r>
                  <a:r>
                    <a:rPr lang="en-US" altLang="ko-KR" sz="9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함초롬바탕" panose="02030504000101010101" pitchFamily="18" charset="-127"/>
                      <a:ea typeface="함초롬바탕" panose="02030504000101010101" pitchFamily="18" charset="-127"/>
                      <a:cs typeface="함초롬바탕" panose="02030504000101010101" pitchFamily="18" charset="-127"/>
                    </a:rPr>
                    <a:t>,</a:t>
                  </a:r>
                  <a:r>
                    <a:rPr lang="ko-KR" altLang="en-US" sz="9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함초롬바탕" panose="02030504000101010101" pitchFamily="18" charset="-127"/>
                      <a:ea typeface="함초롬바탕" panose="02030504000101010101" pitchFamily="18" charset="-127"/>
                      <a:cs typeface="함초롬바탕" panose="02030504000101010101" pitchFamily="18" charset="-127"/>
                    </a:rPr>
                    <a:t>진단도구</a:t>
                  </a:r>
                  <a:r>
                    <a:rPr lang="en-US" altLang="ko-KR" sz="9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함초롬바탕" panose="02030504000101010101" pitchFamily="18" charset="-127"/>
                      <a:ea typeface="함초롬바탕" panose="02030504000101010101" pitchFamily="18" charset="-127"/>
                      <a:cs typeface="함초롬바탕" panose="02030504000101010101" pitchFamily="18" charset="-127"/>
                    </a:rPr>
                    <a:t>)</a:t>
                  </a:r>
                  <a:endParaRPr lang="ko-KR" altLang="en-US" sz="9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endParaRPr>
                </a:p>
              </p:txBody>
            </p:sp>
          </p:grpSp>
          <p:pic>
            <p:nvPicPr>
              <p:cNvPr id="56" name="Picture 273" descr="50">
                <a:extLst>
                  <a:ext uri="{FF2B5EF4-FFF2-40B4-BE49-F238E27FC236}">
                    <a16:creationId xmlns:a16="http://schemas.microsoft.com/office/drawing/2014/main" id="{3E7D88D9-67C7-4F35-A923-DD5BF0FEFC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173" y="6057523"/>
                <a:ext cx="185766" cy="232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80AE5E8-7EF8-4498-8465-B46341AC5522}"/>
                </a:ext>
              </a:extLst>
            </p:cNvPr>
            <p:cNvSpPr/>
            <p:nvPr/>
          </p:nvSpPr>
          <p:spPr>
            <a:xfrm>
              <a:off x="574077" y="6341662"/>
              <a:ext cx="2781001" cy="1665275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marL="92075" indent="-92075" algn="l">
                <a:lnSpc>
                  <a:spcPct val="1100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품질진단 방법론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가이드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)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교육</a:t>
              </a:r>
            </a:p>
            <a:p>
              <a:pPr algn="l">
                <a:lnSpc>
                  <a:spcPct val="110000"/>
                </a:lnSpc>
                <a:spcBef>
                  <a:spcPts val="300"/>
                </a:spcBef>
              </a:pP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-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단계별 진단기준 및 절차</a:t>
              </a:r>
              <a:b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-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품질진단 산출물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작성 방법</a:t>
              </a:r>
            </a:p>
            <a:p>
              <a:pPr marL="92075" indent="-92075" algn="l">
                <a:lnSpc>
                  <a:spcPct val="1100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데이터 품질진단 현장 지원</a:t>
              </a:r>
            </a:p>
            <a:p>
              <a:pPr marL="92075" indent="-92075" algn="l">
                <a:lnSpc>
                  <a:spcPct val="1100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-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각 단계별 품질진단 방법</a:t>
              </a:r>
              <a:b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- </a:t>
              </a:r>
              <a:r>
                <a:rPr lang="ko-KR" altLang="en-US" sz="1000" dirty="0" err="1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지표별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품질진단 방법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값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구조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, </a:t>
              </a:r>
            </a:p>
            <a:p>
              <a:pPr marL="92075" indent="-92075" algn="l">
                <a:lnSpc>
                  <a:spcPct val="1100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표준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관리체계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)</a:t>
              </a:r>
            </a:p>
            <a:p>
              <a:pPr marL="92075" indent="-92075" algn="l">
                <a:lnSpc>
                  <a:spcPct val="1100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-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데이터 품질진단 사례 교육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1FAB21B-4BF8-4DCD-BA3F-1F1DE9623BBC}"/>
              </a:ext>
            </a:extLst>
          </p:cNvPr>
          <p:cNvGrpSpPr/>
          <p:nvPr/>
        </p:nvGrpSpPr>
        <p:grpSpPr>
          <a:xfrm>
            <a:off x="6592543" y="4097409"/>
            <a:ext cx="2822243" cy="1995887"/>
            <a:chOff x="532835" y="5955126"/>
            <a:chExt cx="2822243" cy="1995887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E77EA23-36B0-4F8C-83CE-2F4608C4DC0E}"/>
                </a:ext>
              </a:extLst>
            </p:cNvPr>
            <p:cNvGrpSpPr/>
            <p:nvPr/>
          </p:nvGrpSpPr>
          <p:grpSpPr>
            <a:xfrm>
              <a:off x="532835" y="5955126"/>
              <a:ext cx="2798512" cy="272625"/>
              <a:chOff x="532835" y="6042622"/>
              <a:chExt cx="2798512" cy="247739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5E3845DD-520A-4A28-9BEE-CA62A2B2915C}"/>
                  </a:ext>
                </a:extLst>
              </p:cNvPr>
              <p:cNvGrpSpPr/>
              <p:nvPr/>
            </p:nvGrpSpPr>
            <p:grpSpPr>
              <a:xfrm>
                <a:off x="532835" y="6042622"/>
                <a:ext cx="2798512" cy="246426"/>
                <a:chOff x="2709714" y="2547135"/>
                <a:chExt cx="3604237" cy="224024"/>
              </a:xfrm>
            </p:grpSpPr>
            <p:sp>
              <p:nvSpPr>
                <p:cNvPr id="64" name="AutoShape 274">
                  <a:extLst>
                    <a:ext uri="{FF2B5EF4-FFF2-40B4-BE49-F238E27FC236}">
                      <a16:creationId xmlns:a16="http://schemas.microsoft.com/office/drawing/2014/main" id="{C1D3DBEB-724E-4BEC-9115-80D08BE05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709714" y="2547135"/>
                  <a:ext cx="3604237" cy="22402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50000"/>
                  </a:schemeClr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0"/>
                <a:lstStyle/>
                <a:p>
                  <a:pPr indent="-180975" algn="ctr" fontAlgn="base" latinLnBrk="0">
                    <a:spcAft>
                      <a:spcPts val="240"/>
                    </a:spcAft>
                    <a:buClr>
                      <a:prstClr val="white">
                        <a:lumMod val="65000"/>
                      </a:prstClr>
                    </a:buClr>
                    <a:buSzPct val="80000"/>
                  </a:pPr>
                  <a:endParaRPr kumimoji="1" lang="ko-KR" altLang="ko-KR" sz="1100" dirty="0">
                    <a:ln>
                      <a:solidFill>
                        <a:srgbClr val="969696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함초롬바탕" panose="02030504000101010101" pitchFamily="18" charset="-127"/>
                    <a:ea typeface="함초롬바탕" panose="02030504000101010101" pitchFamily="18" charset="-127"/>
                    <a:cs typeface="함초롬바탕" panose="02030504000101010101" pitchFamily="18" charset="-127"/>
                  </a:endParaRPr>
                </a:p>
              </p:txBody>
            </p:sp>
            <p:sp>
              <p:nvSpPr>
                <p:cNvPr id="65" name="Rectangle 91">
                  <a:extLst>
                    <a:ext uri="{FF2B5EF4-FFF2-40B4-BE49-F238E27FC236}">
                      <a16:creationId xmlns:a16="http://schemas.microsoft.com/office/drawing/2014/main" id="{069EAF0E-1869-44C4-A1B1-45480361C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404" y="2589228"/>
                  <a:ext cx="3586855" cy="1398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indent="-180975" algn="ctr" fontAlgn="base" latinLnBrk="0">
                    <a:spcAft>
                      <a:spcPts val="240"/>
                    </a:spcAft>
                    <a:buClr>
                      <a:prstClr val="white">
                        <a:lumMod val="65000"/>
                      </a:prstClr>
                    </a:buClr>
                    <a:buSzPct val="80000"/>
                    <a:defRPr/>
                  </a:pPr>
                  <a:r>
                    <a:rPr lang="ko-KR" altLang="en-US" sz="1100" dirty="0">
                      <a:ln>
                        <a:solidFill>
                          <a:srgbClr val="969696">
                            <a:alpha val="0"/>
                          </a:srgbClr>
                        </a:solidFill>
                      </a:ln>
                      <a:solidFill>
                        <a:prstClr val="white"/>
                      </a:solidFill>
                      <a:latin typeface="함초롬바탕" panose="02030504000101010101" pitchFamily="18" charset="-127"/>
                      <a:ea typeface="함초롬바탕" panose="02030504000101010101" pitchFamily="18" charset="-127"/>
                      <a:cs typeface="함초롬바탕" panose="02030504000101010101" pitchFamily="18" charset="-127"/>
                    </a:rPr>
                    <a:t>확인점검</a:t>
                  </a:r>
                </a:p>
              </p:txBody>
            </p:sp>
          </p:grpSp>
          <p:pic>
            <p:nvPicPr>
              <p:cNvPr id="63" name="Picture 273" descr="50">
                <a:extLst>
                  <a:ext uri="{FF2B5EF4-FFF2-40B4-BE49-F238E27FC236}">
                    <a16:creationId xmlns:a16="http://schemas.microsoft.com/office/drawing/2014/main" id="{F23CF485-297A-4F3D-A13B-EF2FAF2591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173" y="6057523"/>
                <a:ext cx="185766" cy="232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BA4D93-189E-445B-B105-752D5375F52A}"/>
                </a:ext>
              </a:extLst>
            </p:cNvPr>
            <p:cNvSpPr/>
            <p:nvPr/>
          </p:nvSpPr>
          <p:spPr>
            <a:xfrm>
              <a:off x="574077" y="6341663"/>
              <a:ext cx="2781001" cy="160935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marL="92075" indent="-92075" algn="l">
                <a:lnSpc>
                  <a:spcPct val="1100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데이터 품질진단 확인점검 결과 확인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현장 컨설팅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)</a:t>
              </a:r>
            </a:p>
            <a:p>
              <a:pPr algn="l">
                <a:lnSpc>
                  <a:spcPct val="110000"/>
                </a:lnSpc>
                <a:spcBef>
                  <a:spcPts val="300"/>
                </a:spcBef>
              </a:pP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-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산출물 보완 사항</a:t>
              </a:r>
              <a:b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</a:b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- </a:t>
              </a:r>
              <a:r>
                <a:rPr lang="ko-KR" altLang="en-US" sz="1000" dirty="0">
                  <a:solidFill>
                    <a:schemeClr val="tx1"/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진단방법 보완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CB97882-36A4-4249-84EB-0731174ED1BE}"/>
              </a:ext>
            </a:extLst>
          </p:cNvPr>
          <p:cNvSpPr txBox="1"/>
          <p:nvPr/>
        </p:nvSpPr>
        <p:spPr>
          <a:xfrm>
            <a:off x="671216" y="30726"/>
            <a:ext cx="279403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현장컨설팅 목적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6021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C53A8-97E2-46E3-B98B-1473B0B897BE}"/>
              </a:ext>
            </a:extLst>
          </p:cNvPr>
          <p:cNvSpPr txBox="1"/>
          <p:nvPr/>
        </p:nvSpPr>
        <p:spPr>
          <a:xfrm>
            <a:off x="671216" y="30726"/>
            <a:ext cx="5416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통신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Box 821">
            <a:extLst>
              <a:ext uri="{FF2B5EF4-FFF2-40B4-BE49-F238E27FC236}">
                <a16:creationId xmlns:a16="http://schemas.microsoft.com/office/drawing/2014/main" id="{68FA9C2D-56DA-426F-B849-F227C58260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76636" y="872716"/>
            <a:ext cx="961802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결과서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8" name="Text Box 821">
            <a:extLst>
              <a:ext uri="{FF2B5EF4-FFF2-40B4-BE49-F238E27FC236}">
                <a16:creationId xmlns:a16="http://schemas.microsoft.com/office/drawing/2014/main" id="{046A3CE3-93A4-44C2-B71B-7CD0E787A9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66504" y="898172"/>
            <a:ext cx="1157368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현장 사진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6C116-B97A-4F7C-926A-254B032066AF}"/>
              </a:ext>
            </a:extLst>
          </p:cNvPr>
          <p:cNvSpPr/>
          <p:nvPr/>
        </p:nvSpPr>
        <p:spPr>
          <a:xfrm>
            <a:off x="466382" y="1232756"/>
            <a:ext cx="3982563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48FBF1-F33F-4279-B3DB-404F2F49B8F4}"/>
              </a:ext>
            </a:extLst>
          </p:cNvPr>
          <p:cNvSpPr/>
          <p:nvPr/>
        </p:nvSpPr>
        <p:spPr>
          <a:xfrm>
            <a:off x="5232591" y="1232756"/>
            <a:ext cx="3824866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62101C-CA79-4DC7-8E60-6ADC5D46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374746"/>
            <a:ext cx="3369856" cy="47704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A21958-4744-439D-868B-0E18E16CE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44" y="1374746"/>
            <a:ext cx="3369856" cy="25273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C5FAED-F808-48B1-A3B7-6022AAFB0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609" y="4149080"/>
            <a:ext cx="3571890" cy="16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11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10F80F-54B6-4404-BDB6-1D59D9A137FC}"/>
              </a:ext>
            </a:extLst>
          </p:cNvPr>
          <p:cNvSpPr txBox="1"/>
          <p:nvPr/>
        </p:nvSpPr>
        <p:spPr>
          <a:xfrm>
            <a:off x="671216" y="30726"/>
            <a:ext cx="5416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통신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6B60A0B-F4DD-4733-8090-DA61C16FB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402723"/>
              </p:ext>
            </p:extLst>
          </p:nvPr>
        </p:nvGraphicFramePr>
        <p:xfrm>
          <a:off x="273807" y="689747"/>
          <a:ext cx="9358386" cy="346402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24181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722963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244536395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18383577"/>
                    </a:ext>
                  </a:extLst>
                </a:gridCol>
              </a:tblGrid>
              <a:tr h="185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차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63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66.67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83.3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83.3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63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95.83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3401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9D03E95-08E5-47D1-8619-B7019A0F5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244904"/>
              </p:ext>
            </p:extLst>
          </p:nvPr>
        </p:nvGraphicFramePr>
        <p:xfrm>
          <a:off x="273806" y="4153774"/>
          <a:ext cx="9358385" cy="20401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58919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038275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2264253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197062970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2934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자료 통일성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자료미제출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3.890%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코드형 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자료미제출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형식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자료미제출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1.139%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1.46%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23.411%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4.000%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32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82550-7656-401D-A619-C538AF60FF02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헬스케어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F5C847-DA51-4732-B70B-BA0638D4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543938"/>
              </p:ext>
            </p:extLst>
          </p:nvPr>
        </p:nvGraphicFramePr>
        <p:xfrm>
          <a:off x="349466" y="836712"/>
          <a:ext cx="9244266" cy="5196624"/>
        </p:xfrm>
        <a:graphic>
          <a:graphicData uri="http://schemas.openxmlformats.org/drawingml/2006/table">
            <a:tbl>
              <a:tblPr/>
              <a:tblGrid>
                <a:gridCol w="20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플랫폼명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헬스케어 플랫폼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주관기관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국립암센터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62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수행사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데이터스트림즈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90">
                <a:tc rowSpan="2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유형 확인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사전점검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2. 1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201020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201030(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201210(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2490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 및 컨설팅 내용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방법론 교육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지표 및 진단방법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산출물 작성 관련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 테이블 수 와 테이블 정의서의 테이블 수 일치 관련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의료데이터 특성상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DB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접속이 불가능해 점검 결과를 활용해 오류 사항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의료데이터 특성상 플랫폼과 센터들이 모두 같은 테이블정보를 사용하는 것에 대한 증명 필요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현재 비정형 데이터 미존재로 인해 비정형 데이터를 관리하지 않지만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향후 생길 비정형 데이터에 대해서 관리 방안 수립 필요성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조회 속도가 일정 시간 이상 소요되는 사항에 대한 대책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튜닝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및 규정 필요성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Active Session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은 불필요한 사용자 또는 비정상적인 사용자의 접근을 모니터링하고 해결해야함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날짜범위 유효성 항목에서 오류 다수 존재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날짜범위 유효성 항목은 시작일과 종료일이 존재하는 모든 테이블에 대해서 점검 대상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논리적으로 시작일은 종료일보다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빨라야함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598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C53A8-97E2-46E3-B98B-1473B0B897BE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헬스케어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Box 821">
            <a:extLst>
              <a:ext uri="{FF2B5EF4-FFF2-40B4-BE49-F238E27FC236}">
                <a16:creationId xmlns:a16="http://schemas.microsoft.com/office/drawing/2014/main" id="{68FA9C2D-56DA-426F-B849-F227C58260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76636" y="872716"/>
            <a:ext cx="961802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결과서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8" name="Text Box 821">
            <a:extLst>
              <a:ext uri="{FF2B5EF4-FFF2-40B4-BE49-F238E27FC236}">
                <a16:creationId xmlns:a16="http://schemas.microsoft.com/office/drawing/2014/main" id="{046A3CE3-93A4-44C2-B71B-7CD0E787A9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66504" y="898172"/>
            <a:ext cx="1157368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현장 사진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6C116-B97A-4F7C-926A-254B032066AF}"/>
              </a:ext>
            </a:extLst>
          </p:cNvPr>
          <p:cNvSpPr/>
          <p:nvPr/>
        </p:nvSpPr>
        <p:spPr>
          <a:xfrm>
            <a:off x="466382" y="1232756"/>
            <a:ext cx="3982563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48FBF1-F33F-4279-B3DB-404F2F49B8F4}"/>
              </a:ext>
            </a:extLst>
          </p:cNvPr>
          <p:cNvSpPr/>
          <p:nvPr/>
        </p:nvSpPr>
        <p:spPr>
          <a:xfrm>
            <a:off x="5232591" y="1232756"/>
            <a:ext cx="3824866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DCA457-2392-4C81-B2D8-CC48CB2A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2" y="1374746"/>
            <a:ext cx="3390568" cy="4843668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13A99934-7854-4550-B0F9-11FF33016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608" y="1307330"/>
            <a:ext cx="3477827" cy="260929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A17466-136A-4B49-9AC3-02A99287C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437" y="4066541"/>
            <a:ext cx="3477827" cy="18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8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44C1E0-8B38-4045-832D-76AFADC7FD1B}"/>
              </a:ext>
            </a:extLst>
          </p:cNvPr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헬스케어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452D6F5-3C4E-4A49-BF5F-544EF9FDB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8278"/>
              </p:ext>
            </p:extLst>
          </p:nvPr>
        </p:nvGraphicFramePr>
        <p:xfrm>
          <a:off x="273807" y="689747"/>
          <a:ext cx="9358386" cy="346402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24181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722963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244536395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18383577"/>
                    </a:ext>
                  </a:extLst>
                </a:gridCol>
              </a:tblGrid>
              <a:tr h="185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차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63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91.7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54.2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62.5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63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87.5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3401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1572C63-75B3-49B5-9ABF-8E8E65AD9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912123"/>
              </p:ext>
            </p:extLst>
          </p:nvPr>
        </p:nvGraphicFramePr>
        <p:xfrm>
          <a:off x="273807" y="4153774"/>
          <a:ext cx="9358386" cy="20401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58919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038275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226425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197062970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2934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자료 통일성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자료미제출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14.276%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코드형 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형식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자료미제출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자료미제출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12.98%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5.630%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6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82550-7656-401D-A619-C538AF60FF02}"/>
              </a:ext>
            </a:extLst>
          </p:cNvPr>
          <p:cNvSpPr txBox="1"/>
          <p:nvPr/>
        </p:nvSpPr>
        <p:spPr>
          <a:xfrm>
            <a:off x="671216" y="30726"/>
            <a:ext cx="5416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환경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F5C847-DA51-4732-B70B-BA0638D4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153134"/>
              </p:ext>
            </p:extLst>
          </p:nvPr>
        </p:nvGraphicFramePr>
        <p:xfrm>
          <a:off x="349466" y="836713"/>
          <a:ext cx="9244266" cy="5400601"/>
        </p:xfrm>
        <a:graphic>
          <a:graphicData uri="http://schemas.openxmlformats.org/drawingml/2006/table">
            <a:tbl>
              <a:tblPr/>
              <a:tblGrid>
                <a:gridCol w="20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3140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플랫폼명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환경 플랫폼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140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주관기관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한국수자원공사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140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수행사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링크스톤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321">
                <a:tc rowSpan="2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유형 확인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사전점검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2. 1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442"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201021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201105(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201127(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441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 및 컨설팅 내용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방법론 교육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지표 및 진단방법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산출물 작성 관련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 테이블 수 와 테이블 정의서의 테이블 수 일치 관련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 추가 적재 과정에서 기존에 점검대상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미존재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항목에 대해서 점검항목이 나올 수 있기 때문에 점검 후에도 데이터 확인 필요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품질검증 대상 테이블이 변경될 경우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품질검증 대상 내용이 추가될 가능성이 있기 때문에 추후 확인하여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NDQ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적용 필요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코드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허용범위 분석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–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성별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항목은 성별 이외의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코드성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자료에 대한 검증이기 때문에 검증 방법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NDQ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검증 과정에서 수행 속도가 느릴 경우 속도 향상 방안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데이터베이스 수행 속도 최적화를 위해 테이블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Index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생성하는 것에 대한 증빙 자료 제출 필요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데이터베이스 접근제어 솔루션에 의한 관리 방안 필요성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2020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년 새로 데이터베이스를 구축하는 과정에서 품질관리가 미흡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132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C53A8-97E2-46E3-B98B-1473B0B897BE}"/>
              </a:ext>
            </a:extLst>
          </p:cNvPr>
          <p:cNvSpPr txBox="1"/>
          <p:nvPr/>
        </p:nvSpPr>
        <p:spPr>
          <a:xfrm>
            <a:off x="671216" y="30726"/>
            <a:ext cx="5416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환경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Box 821">
            <a:extLst>
              <a:ext uri="{FF2B5EF4-FFF2-40B4-BE49-F238E27FC236}">
                <a16:creationId xmlns:a16="http://schemas.microsoft.com/office/drawing/2014/main" id="{68FA9C2D-56DA-426F-B849-F227C58260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76636" y="872716"/>
            <a:ext cx="961802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결과서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8" name="Text Box 821">
            <a:extLst>
              <a:ext uri="{FF2B5EF4-FFF2-40B4-BE49-F238E27FC236}">
                <a16:creationId xmlns:a16="http://schemas.microsoft.com/office/drawing/2014/main" id="{046A3CE3-93A4-44C2-B71B-7CD0E787A9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66504" y="898172"/>
            <a:ext cx="1157368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현장 사진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6C116-B97A-4F7C-926A-254B032066AF}"/>
              </a:ext>
            </a:extLst>
          </p:cNvPr>
          <p:cNvSpPr/>
          <p:nvPr/>
        </p:nvSpPr>
        <p:spPr>
          <a:xfrm>
            <a:off x="466382" y="1232756"/>
            <a:ext cx="3982563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48FBF1-F33F-4279-B3DB-404F2F49B8F4}"/>
              </a:ext>
            </a:extLst>
          </p:cNvPr>
          <p:cNvSpPr/>
          <p:nvPr/>
        </p:nvSpPr>
        <p:spPr>
          <a:xfrm>
            <a:off x="5232591" y="1232756"/>
            <a:ext cx="3824866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C5CC70-C161-49EB-9345-602CE961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53" y="1392271"/>
            <a:ext cx="3444020" cy="4770288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190A2901-DA39-4E21-892F-2BC34D5E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836" y="1354536"/>
            <a:ext cx="3384376" cy="25355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C4D9F671-FBAD-4DDB-A13E-9B974AC2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680" y="3936016"/>
            <a:ext cx="3390532" cy="234357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9720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0156886-8DDE-4CE5-ABE9-C32BF1254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93503"/>
              </p:ext>
            </p:extLst>
          </p:nvPr>
        </p:nvGraphicFramePr>
        <p:xfrm>
          <a:off x="273807" y="689747"/>
          <a:ext cx="9358386" cy="346402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24181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722963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2445363959"/>
                    </a:ext>
                  </a:extLst>
                </a:gridCol>
                <a:gridCol w="1370414">
                  <a:extLst>
                    <a:ext uri="{9D8B030D-6E8A-4147-A177-3AD203B41FA5}">
                      <a16:colId xmlns:a16="http://schemas.microsoft.com/office/drawing/2014/main" val="318383577"/>
                    </a:ext>
                  </a:extLst>
                </a:gridCol>
              </a:tblGrid>
              <a:tr h="185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차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63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점검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미참여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점검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미참여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95.8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95.83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63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점검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미참여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463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점검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미참여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04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3401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4C93675-3F75-4FC8-B8EC-986A410BB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13615"/>
              </p:ext>
            </p:extLst>
          </p:nvPr>
        </p:nvGraphicFramePr>
        <p:xfrm>
          <a:off x="273807" y="4153774"/>
          <a:ext cx="9358386" cy="20401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158919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038275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226425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197062970"/>
                    </a:ext>
                  </a:extLst>
                </a:gridCol>
                <a:gridCol w="1448469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2934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500" b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오류율</a:t>
                      </a:r>
                      <a:r>
                        <a:rPr lang="en-US" altLang="ko-KR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자료 통일성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점검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미참여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코드형 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점검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미참여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형식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점검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미참여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유일성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점검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미참여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날짜자료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점검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미참여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1.799%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1832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미존재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CC3C93-7D9B-4BA6-BBFE-6F979B8F7A05}"/>
              </a:ext>
            </a:extLst>
          </p:cNvPr>
          <p:cNvSpPr txBox="1"/>
          <p:nvPr/>
        </p:nvSpPr>
        <p:spPr>
          <a:xfrm>
            <a:off x="671216" y="30726"/>
            <a:ext cx="541654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환경 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5094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4A8248D-295B-4774-A73B-743056CA6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14877"/>
              </p:ext>
            </p:extLst>
          </p:nvPr>
        </p:nvGraphicFramePr>
        <p:xfrm>
          <a:off x="344488" y="761482"/>
          <a:ext cx="9145016" cy="23088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86254">
                  <a:extLst>
                    <a:ext uri="{9D8B030D-6E8A-4147-A177-3AD203B41FA5}">
                      <a16:colId xmlns:a16="http://schemas.microsoft.com/office/drawing/2014/main" val="541256047"/>
                    </a:ext>
                  </a:extLst>
                </a:gridCol>
                <a:gridCol w="3429381">
                  <a:extLst>
                    <a:ext uri="{9D8B030D-6E8A-4147-A177-3AD203B41FA5}">
                      <a16:colId xmlns:a16="http://schemas.microsoft.com/office/drawing/2014/main" val="964540510"/>
                    </a:ext>
                  </a:extLst>
                </a:gridCol>
                <a:gridCol w="3429381">
                  <a:extLst>
                    <a:ext uri="{9D8B030D-6E8A-4147-A177-3AD203B41FA5}">
                      <a16:colId xmlns:a16="http://schemas.microsoft.com/office/drawing/2014/main" val="2255144245"/>
                    </a:ext>
                  </a:extLst>
                </a:gridCol>
              </a:tblGrid>
              <a:tr h="1613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플랫폼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교육 및 컨설팅인원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단위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: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명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610963"/>
                  </a:ext>
                </a:extLst>
              </a:tr>
              <a:tr h="161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차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차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9787"/>
                  </a:ext>
                </a:extLst>
              </a:tr>
              <a:tr h="148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교통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9284714"/>
                  </a:ext>
                </a:extLst>
              </a:tr>
              <a:tr h="148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금융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8881162"/>
                  </a:ext>
                </a:extLst>
              </a:tr>
              <a:tr h="148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문화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5630310"/>
                  </a:ext>
                </a:extLst>
              </a:tr>
              <a:tr h="148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산림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1368614"/>
                  </a:ext>
                </a:extLst>
              </a:tr>
              <a:tr h="148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유통소비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8054556"/>
                  </a:ext>
                </a:extLst>
              </a:tr>
              <a:tr h="148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중소기업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7926500"/>
                  </a:ext>
                </a:extLst>
              </a:tr>
              <a:tr h="148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지역경제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4450926"/>
                  </a:ext>
                </a:extLst>
              </a:tr>
              <a:tr h="148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통신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5013513"/>
                  </a:ext>
                </a:extLst>
              </a:tr>
              <a:tr h="148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헬스케어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3692224"/>
                  </a:ext>
                </a:extLst>
              </a:tr>
              <a:tr h="148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환경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79107275"/>
                  </a:ext>
                </a:extLst>
              </a:tr>
              <a:tr h="1484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합계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21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함초롬바탕" panose="02030604000101010101" pitchFamily="18" charset="-127"/>
                        </a:rPr>
                        <a:t>22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0480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9078A5B-B00B-4AD8-AF62-EDC50B030DC1}"/>
              </a:ext>
            </a:extLst>
          </p:cNvPr>
          <p:cNvSpPr txBox="1"/>
          <p:nvPr/>
        </p:nvSpPr>
        <p:spPr>
          <a:xfrm>
            <a:off x="671216" y="30726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종합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5162248-AAD8-4464-9B49-CEAAFD5F5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585532"/>
              </p:ext>
            </p:extLst>
          </p:nvPr>
        </p:nvGraphicFramePr>
        <p:xfrm>
          <a:off x="349466" y="3325312"/>
          <a:ext cx="9244266" cy="2875996"/>
        </p:xfrm>
        <a:graphic>
          <a:graphicData uri="http://schemas.openxmlformats.org/drawingml/2006/table">
            <a:tbl>
              <a:tblPr/>
              <a:tblGrid>
                <a:gridCol w="20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3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799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종합 문제 현황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이전 차수에서 점검했던 테이블에서도 컬럼추가 등의 이유로 점검 대상이 신규로 적재될 가능성을 배재하는 경우 존재</a:t>
                      </a:r>
                      <a:endParaRPr lang="en-US" altLang="ko-KR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2019</a:t>
                      </a: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년 데이터</a:t>
                      </a: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구매데이터에 대해 점검 여부를 질의하는 경우 다수 존재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998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개선사항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이전 차수에서 점검했던 테이블에 대해서도 컬럼 재확인을 통해 점검 대상 여부 재확인에 대해 교육 실시</a:t>
                      </a:r>
                      <a:endParaRPr lang="en-US" altLang="ko-KR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2019</a:t>
                      </a: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년 데이터</a:t>
                      </a:r>
                      <a:r>
                        <a:rPr lang="en-US" altLang="ko-K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함초롬바탕" panose="02030504000101010101" pitchFamily="18" charset="-127"/>
                        </a:rPr>
                        <a:t>구매데이터 또한 플랫폼에 적재되어 있는 데이터이기 때문에 품질진단 대상임을 교육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99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AF2361-2FC2-40B2-9A6E-BF618438A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039100"/>
              </p:ext>
            </p:extLst>
          </p:nvPr>
        </p:nvGraphicFramePr>
        <p:xfrm>
          <a:off x="452500" y="3514078"/>
          <a:ext cx="8892988" cy="27994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23247">
                  <a:extLst>
                    <a:ext uri="{9D8B030D-6E8A-4147-A177-3AD203B41FA5}">
                      <a16:colId xmlns:a16="http://schemas.microsoft.com/office/drawing/2014/main" val="541256047"/>
                    </a:ext>
                  </a:extLst>
                </a:gridCol>
                <a:gridCol w="2223247">
                  <a:extLst>
                    <a:ext uri="{9D8B030D-6E8A-4147-A177-3AD203B41FA5}">
                      <a16:colId xmlns:a16="http://schemas.microsoft.com/office/drawing/2014/main" val="964540510"/>
                    </a:ext>
                  </a:extLst>
                </a:gridCol>
                <a:gridCol w="2223247">
                  <a:extLst>
                    <a:ext uri="{9D8B030D-6E8A-4147-A177-3AD203B41FA5}">
                      <a16:colId xmlns:a16="http://schemas.microsoft.com/office/drawing/2014/main" val="1396278775"/>
                    </a:ext>
                  </a:extLst>
                </a:gridCol>
                <a:gridCol w="2223247">
                  <a:extLst>
                    <a:ext uri="{9D8B030D-6E8A-4147-A177-3AD203B41FA5}">
                      <a16:colId xmlns:a16="http://schemas.microsoft.com/office/drawing/2014/main" val="2395117325"/>
                    </a:ext>
                  </a:extLst>
                </a:gridCol>
              </a:tblGrid>
              <a:tr h="1765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플랫폼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주관기관명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지원인력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610963"/>
                  </a:ext>
                </a:extLst>
              </a:tr>
              <a:tr h="176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</a:rPr>
                        <a:t>정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916462"/>
                  </a:ext>
                </a:extLst>
              </a:tr>
              <a:tr h="1660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지역경제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아임클라우드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김태연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김잔디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9284714"/>
                  </a:ext>
                </a:extLst>
              </a:tr>
              <a:tr h="286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환경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수자원공사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고민수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김정욱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8881162"/>
                  </a:ext>
                </a:extLst>
              </a:tr>
              <a:tr h="286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문화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문화정보원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이종영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고민수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5630310"/>
                  </a:ext>
                </a:extLst>
              </a:tr>
              <a:tr h="286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산림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임업진흥원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이종영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이민성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1368614"/>
                  </a:ext>
                </a:extLst>
              </a:tr>
              <a:tr h="1660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금융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비씨카드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이종영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이민성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8054556"/>
                  </a:ext>
                </a:extLst>
              </a:tr>
              <a:tr h="1660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유통소비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메일방송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이종영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이민성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7926500"/>
                  </a:ext>
                </a:extLst>
              </a:tr>
              <a:tr h="1660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통신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케이티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김태연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박수현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4450926"/>
                  </a:ext>
                </a:extLst>
              </a:tr>
              <a:tr h="286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교통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교통연구원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김태연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백하연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5013513"/>
                  </a:ext>
                </a:extLst>
              </a:tr>
              <a:tr h="286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중소기업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더존비즈온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김태연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백하연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3692224"/>
                  </a:ext>
                </a:extLst>
              </a:tr>
              <a:tr h="286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헬스케어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국립암센터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고민수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김정욱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79107275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E86577CC-B86F-44BE-8E2A-9D3BCE4DD355}"/>
              </a:ext>
            </a:extLst>
          </p:cNvPr>
          <p:cNvSpPr/>
          <p:nvPr/>
        </p:nvSpPr>
        <p:spPr bwMode="auto">
          <a:xfrm>
            <a:off x="292463" y="844957"/>
            <a:ext cx="9127281" cy="2373986"/>
          </a:xfrm>
          <a:prstGeom prst="rect">
            <a:avLst/>
          </a:prstGeom>
          <a:solidFill>
            <a:srgbClr val="1F497D">
              <a:lumMod val="20000"/>
              <a:lumOff val="80000"/>
              <a:alpha val="40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0719" tIns="50359" rIns="100719" bIns="50359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AEA3BB-D71D-4447-B21C-FDB31B266C24}"/>
              </a:ext>
            </a:extLst>
          </p:cNvPr>
          <p:cNvSpPr/>
          <p:nvPr/>
        </p:nvSpPr>
        <p:spPr>
          <a:xfrm>
            <a:off x="2792760" y="2432224"/>
            <a:ext cx="1345030" cy="359574"/>
          </a:xfrm>
          <a:prstGeom prst="rect">
            <a:avLst/>
          </a:prstGeom>
          <a:gradFill>
            <a:gsLst>
              <a:gs pos="100000">
                <a:srgbClr val="75B9E7"/>
              </a:gs>
              <a:gs pos="0">
                <a:srgbClr val="8DD8EF"/>
              </a:gs>
            </a:gsLst>
            <a:lin ang="5400000" scaled="0"/>
          </a:gra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14400" fontAlgn="base" latinLnBrk="0">
              <a:spcBef>
                <a:spcPct val="0"/>
              </a:spcBef>
              <a:spcAft>
                <a:spcPts val="240"/>
              </a:spcAft>
              <a:buClr>
                <a:prstClr val="white">
                  <a:lumMod val="65000"/>
                </a:prstClr>
              </a:buClr>
              <a:buSzPct val="80000"/>
              <a:buFont typeface="Wingdings" pitchFamily="2" charset="2"/>
              <a:buNone/>
            </a:pPr>
            <a:r>
              <a:rPr kumimoji="1" lang="ko-KR" altLang="en-US" sz="11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품질관리체계 </a:t>
            </a:r>
            <a:r>
              <a:rPr kumimoji="1" lang="ko-KR" altLang="en-US" sz="1100" kern="0" dirty="0" err="1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수립팀</a:t>
            </a:r>
            <a:endParaRPr kumimoji="1" lang="ko-KR" altLang="en-US" sz="1100" kern="0" dirty="0">
              <a:ln>
                <a:solidFill>
                  <a:prstClr val="white">
                    <a:alpha val="4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3" name="AutoShape 125">
            <a:extLst>
              <a:ext uri="{FF2B5EF4-FFF2-40B4-BE49-F238E27FC236}">
                <a16:creationId xmlns:a16="http://schemas.microsoft.com/office/drawing/2014/main" id="{FCC8FCF6-3D5C-4418-85B2-F04D7C8F1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142" y="1050883"/>
            <a:ext cx="1513063" cy="515845"/>
          </a:xfrm>
          <a:prstGeom prst="roundRect">
            <a:avLst>
              <a:gd name="adj" fmla="val 14017"/>
            </a:avLst>
          </a:prstGeom>
          <a:gradFill>
            <a:gsLst>
              <a:gs pos="0">
                <a:srgbClr val="4BACC6"/>
              </a:gs>
              <a:gs pos="94000">
                <a:srgbClr val="0565A7"/>
              </a:gs>
            </a:gsLst>
            <a:lin ang="5400000" scaled="0"/>
          </a:gradFill>
          <a:ln w="6350" cap="flat" cmpd="sng" algn="ctr">
            <a:solidFill>
              <a:srgbClr val="0070C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1421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>
                  <a:lumMod val="65000"/>
                </a:prstClr>
              </a:buClr>
              <a:buSzPct val="80000"/>
              <a:buFont typeface="Wingdings" pitchFamily="2" charset="2"/>
              <a:buNone/>
              <a:tabLst>
                <a:tab pos="5648325" algn="l"/>
              </a:tabLst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solidFill>
                    <a:srgbClr val="68A86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품질관리사업단 </a:t>
            </a:r>
            <a:r>
              <a:rPr kumimoji="1" lang="en-US" altLang="ko-KR" sz="1200" b="0" i="0" u="none" strike="noStrike" kern="0" cap="none" spc="0" normalizeH="0" baseline="0" noProof="0" dirty="0">
                <a:ln>
                  <a:solidFill>
                    <a:srgbClr val="68A86A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PM</a:t>
            </a:r>
            <a:endParaRPr kumimoji="1" lang="ko-KR" altLang="en-US" sz="1200" b="0" i="0" u="none" strike="noStrike" kern="0" cap="none" spc="0" normalizeH="0" baseline="0" noProof="0" dirty="0">
              <a:ln>
                <a:solidFill>
                  <a:srgbClr val="68A86A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24" name="직선 연결선 3">
            <a:extLst>
              <a:ext uri="{FF2B5EF4-FFF2-40B4-BE49-F238E27FC236}">
                <a16:creationId xmlns:a16="http://schemas.microsoft.com/office/drawing/2014/main" id="{E1FA5EBC-7D74-4CC2-B5A3-671555B146C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rot="5400000">
            <a:off x="3699727" y="1332277"/>
            <a:ext cx="865496" cy="1334399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ACC73F-BA2C-44E2-B49C-3FB5C978E3F8}"/>
              </a:ext>
            </a:extLst>
          </p:cNvPr>
          <p:cNvSpPr/>
          <p:nvPr/>
        </p:nvSpPr>
        <p:spPr>
          <a:xfrm>
            <a:off x="6105128" y="1818037"/>
            <a:ext cx="1535689" cy="362878"/>
          </a:xfrm>
          <a:prstGeom prst="rect">
            <a:avLst/>
          </a:prstGeom>
          <a:gradFill>
            <a:gsLst>
              <a:gs pos="100000">
                <a:srgbClr val="75B9E7"/>
              </a:gs>
              <a:gs pos="0">
                <a:srgbClr val="8DD8EF"/>
              </a:gs>
            </a:gsLst>
            <a:lin ang="5400000" scaled="0"/>
          </a:gra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14400" fontAlgn="base" latinLnBrk="0">
              <a:spcBef>
                <a:spcPct val="0"/>
              </a:spcBef>
              <a:spcAft>
                <a:spcPts val="240"/>
              </a:spcAft>
              <a:buClr>
                <a:prstClr val="white">
                  <a:lumMod val="65000"/>
                </a:prstClr>
              </a:buClr>
              <a:buSzPct val="80000"/>
              <a:buFont typeface="Wingdings" pitchFamily="2" charset="2"/>
              <a:buNone/>
            </a:pPr>
            <a:r>
              <a:rPr kumimoji="1" lang="ko-KR" altLang="en-US" sz="11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품질관리지원 </a:t>
            </a:r>
            <a:r>
              <a:rPr kumimoji="1" lang="ko-KR" altLang="en-US" sz="1100" kern="0" dirty="0" err="1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컨설팅팀</a:t>
            </a:r>
            <a:endParaRPr kumimoji="1" lang="ko-KR" altLang="en-US" sz="1100" kern="0" dirty="0">
              <a:ln>
                <a:solidFill>
                  <a:prstClr val="white">
                    <a:alpha val="4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6FC73B-8878-42CC-BC43-00009B67FDFE}"/>
              </a:ext>
            </a:extLst>
          </p:cNvPr>
          <p:cNvSpPr/>
          <p:nvPr/>
        </p:nvSpPr>
        <p:spPr>
          <a:xfrm>
            <a:off x="2812542" y="1559091"/>
            <a:ext cx="925514" cy="402529"/>
          </a:xfrm>
          <a:prstGeom prst="rect">
            <a:avLst/>
          </a:prstGeom>
          <a:gradFill>
            <a:gsLst>
              <a:gs pos="100000">
                <a:srgbClr val="75B9E7"/>
              </a:gs>
              <a:gs pos="0">
                <a:srgbClr val="8DD8EF"/>
              </a:gs>
            </a:gsLst>
            <a:lin ang="5400000" scaled="0"/>
          </a:gradFill>
          <a:ln w="6350" cap="flat" cmpd="sng" algn="ctr">
            <a:solidFill>
              <a:srgbClr val="00B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14400" fontAlgn="base" latinLnBrk="0">
              <a:spcBef>
                <a:spcPct val="0"/>
              </a:spcBef>
              <a:spcAft>
                <a:spcPts val="240"/>
              </a:spcAft>
              <a:buClr>
                <a:prstClr val="white">
                  <a:lumMod val="65000"/>
                </a:prstClr>
              </a:buClr>
              <a:buSzPct val="80000"/>
              <a:buFont typeface="Wingdings" pitchFamily="2" charset="2"/>
              <a:buNone/>
            </a:pPr>
            <a:r>
              <a:rPr kumimoji="1" lang="ko-KR" altLang="en-US" sz="11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본사 기술지원조직</a:t>
            </a:r>
          </a:p>
        </p:txBody>
      </p:sp>
      <p:cxnSp>
        <p:nvCxnSpPr>
          <p:cNvPr id="27" name="직선 연결선 3">
            <a:extLst>
              <a:ext uri="{FF2B5EF4-FFF2-40B4-BE49-F238E27FC236}">
                <a16:creationId xmlns:a16="http://schemas.microsoft.com/office/drawing/2014/main" id="{F743CDBB-7885-424F-920A-5E36A6E1A2D8}"/>
              </a:ext>
            </a:extLst>
          </p:cNvPr>
          <p:cNvCxnSpPr>
            <a:stCxn id="25" idx="1"/>
            <a:endCxn id="23" idx="2"/>
          </p:cNvCxnSpPr>
          <p:nvPr/>
        </p:nvCxnSpPr>
        <p:spPr>
          <a:xfrm rot="10800000">
            <a:off x="4799674" y="1566728"/>
            <a:ext cx="1305454" cy="432748"/>
          </a:xfrm>
          <a:prstGeom prst="bentConnector2">
            <a:avLst/>
          </a:prstGeom>
          <a:noFill/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D075A6D-F15D-4F2E-A380-0B54AA970467}"/>
              </a:ext>
            </a:extLst>
          </p:cNvPr>
          <p:cNvCxnSpPr>
            <a:endCxn id="26" idx="3"/>
          </p:cNvCxnSpPr>
          <p:nvPr/>
        </p:nvCxnSpPr>
        <p:spPr>
          <a:xfrm flipH="1">
            <a:off x="3738056" y="1760356"/>
            <a:ext cx="1061618" cy="0"/>
          </a:xfrm>
          <a:prstGeom prst="line">
            <a:avLst/>
          </a:prstGeom>
          <a:noFill/>
          <a:ln w="3175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66BC26-0EF6-4789-B000-79233857E870}"/>
              </a:ext>
            </a:extLst>
          </p:cNvPr>
          <p:cNvSpPr/>
          <p:nvPr/>
        </p:nvSpPr>
        <p:spPr>
          <a:xfrm>
            <a:off x="5961112" y="1710334"/>
            <a:ext cx="1836204" cy="58427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89EB2A-4AEE-4BB9-9223-4D87B7313A4D}"/>
              </a:ext>
            </a:extLst>
          </p:cNvPr>
          <p:cNvSpPr txBox="1"/>
          <p:nvPr/>
        </p:nvSpPr>
        <p:spPr>
          <a:xfrm>
            <a:off x="671216" y="30726"/>
            <a:ext cx="433772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현장컨설팅 지원조직 구성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426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6388DD-B7BE-42ED-9633-C3468F078EC0}"/>
              </a:ext>
            </a:extLst>
          </p:cNvPr>
          <p:cNvSpPr txBox="1"/>
          <p:nvPr/>
        </p:nvSpPr>
        <p:spPr>
          <a:xfrm>
            <a:off x="671216" y="30726"/>
            <a:ext cx="362727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현장컨설팅 수행 일정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2606EEA-6886-4313-82A9-A46662C85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094253"/>
              </p:ext>
            </p:extLst>
          </p:nvPr>
        </p:nvGraphicFramePr>
        <p:xfrm>
          <a:off x="292181" y="1124747"/>
          <a:ext cx="9341331" cy="4752526"/>
        </p:xfrm>
        <a:graphic>
          <a:graphicData uri="http://schemas.openxmlformats.org/drawingml/2006/table">
            <a:tbl>
              <a:tblPr/>
              <a:tblGrid>
                <a:gridCol w="1780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6552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426186">
                <a:tc row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수행항목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수행내용요약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16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일정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69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9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월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10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월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11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월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12</a:t>
                      </a:r>
                      <a:r>
                        <a:rPr lang="ko-KR" alt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월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4W</a:t>
                      </a:r>
                      <a:endParaRPr lang="ko-KR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492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컨설팅 일정 수립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 별 품질진단 지원 컨설팅 일정 수립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16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상시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492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안내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 별 품질진단 현장컨설팅 실시 안내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16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상시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492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사전 점검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 별 품질진단 준비 등 진행 상황 점검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9492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현장교육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방법론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진단도구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가이드 및 품질진단도구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(NDQ)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9492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확인 점검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품질진단결과 확인 및 시정조치 확인 점검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9492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기술지원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진단결과 분석 등 기술지원</a:t>
                      </a: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endParaRPr lang="en-US" altLang="ko-KR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23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7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68EDDA5-C524-49A5-BD7C-9B0DBDDBC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34386"/>
              </p:ext>
            </p:extLst>
          </p:nvPr>
        </p:nvGraphicFramePr>
        <p:xfrm>
          <a:off x="380999" y="960118"/>
          <a:ext cx="9180513" cy="5349237"/>
        </p:xfrm>
        <a:graphic>
          <a:graphicData uri="http://schemas.openxmlformats.org/drawingml/2006/table">
            <a:tbl>
              <a:tblPr/>
              <a:tblGrid>
                <a:gridCol w="2357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7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6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791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수행항목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활동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 내용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586">
                <a:tc rowSpan="4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컨설팅 일정 수립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안내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 요청사항 분석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플랫폼의 품질진단 컨설팅 요청사항을 구체적으로 분석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586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 현황 검토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역량</a:t>
                      </a:r>
                      <a:r>
                        <a:rPr lang="en-US" altLang="ko-KR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일정</a:t>
                      </a:r>
                      <a:r>
                        <a:rPr lang="en-US" altLang="ko-KR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자체진단 결과</a:t>
                      </a:r>
                      <a:r>
                        <a:rPr lang="en-US" altLang="ko-KR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기타 데이터 </a:t>
                      </a:r>
                      <a:br>
                        <a:rPr lang="en-US" altLang="ko-KR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</a:b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품질이슈를 확인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586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수행계획 수립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컨설팅 대상 및 범위 등 컨설팅 수행계획서 작성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586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자료준비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방법론</a:t>
                      </a:r>
                      <a:r>
                        <a:rPr lang="en-US" altLang="ko-KR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가이드</a:t>
                      </a:r>
                      <a:r>
                        <a:rPr lang="en-US" altLang="ko-KR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템플릿</a:t>
                      </a:r>
                      <a:r>
                        <a:rPr lang="en-US" altLang="ko-KR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전문기술지원 관련 </a:t>
                      </a:r>
                      <a:endParaRPr lang="en-US" altLang="ko-KR" sz="1200" b="0" u="none" strike="noStrike" dirty="0"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참고자료 등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586">
                <a:tc rowSpan="5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사전 점검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현장교육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방법론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진단도구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기술지원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방법론</a:t>
                      </a:r>
                      <a:r>
                        <a:rPr lang="en-US" altLang="ko-KR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가이드</a:t>
                      </a:r>
                      <a:r>
                        <a:rPr lang="en-US" altLang="ko-KR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 </a:t>
                      </a: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 분류체계</a:t>
                      </a:r>
                      <a:r>
                        <a:rPr lang="en-US" altLang="ko-KR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진단기법 등 설명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586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산출물 작성방법 설명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관련 산출물 작성 방법 설명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586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기법 기술지원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진단결과 분석 등 기술지원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4586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관련 자료제공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도구 적용 및 활용 사례</a:t>
                      </a:r>
                      <a:r>
                        <a:rPr lang="en-US" altLang="ko-KR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각종 </a:t>
                      </a:r>
                      <a:r>
                        <a:rPr lang="ko-KR" altLang="en-US" sz="1200" b="0" u="none" strike="noStrike" dirty="0" err="1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진단쿼리</a:t>
                      </a:r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제공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4586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 품질진단 관련 문의 응대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현장에서 플랫폼 담당자의 문의에 대한 응대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4586">
                <a:tc rowSpan="2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확인 점검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차수 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수행결과 보고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 컨설팅수행 결과서 작성 및 제출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4586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 후속지원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 요청사항 추가 지원 및 확인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AD404BE-7B33-43AE-9BC4-2555FBF72221}"/>
              </a:ext>
            </a:extLst>
          </p:cNvPr>
          <p:cNvSpPr txBox="1"/>
          <p:nvPr/>
        </p:nvSpPr>
        <p:spPr>
          <a:xfrm>
            <a:off x="671216" y="30726"/>
            <a:ext cx="362727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현장컨설팅 수행 활동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7430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859083" y="2095602"/>
            <a:ext cx="8563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2000"/>
              </a:spcAft>
              <a:defRPr/>
            </a:pPr>
            <a:r>
              <a:rPr lang="en-US" altLang="ko-KR" sz="8800" spc="-45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</a:t>
            </a:r>
            <a:endParaRPr lang="ko-KR" altLang="en-US" sz="8800" spc="-45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white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66908" y="2503406"/>
            <a:ext cx="572463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  <a:defRPr/>
            </a:pPr>
            <a:r>
              <a:rPr lang="ko-KR" altLang="en-US" sz="35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2E2F5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플랫폼 별 교육 및 컨설팅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0E2619-B464-40CD-8AC9-782B5A685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32"/>
          <a:stretch/>
        </p:blipFill>
        <p:spPr>
          <a:xfrm>
            <a:off x="6501172" y="1218603"/>
            <a:ext cx="2593077" cy="8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4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B82550-7656-401D-A619-C538AF60FF02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교통플랫폼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BF5C847-DA51-4732-B70B-BA0638D4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427820"/>
              </p:ext>
            </p:extLst>
          </p:nvPr>
        </p:nvGraphicFramePr>
        <p:xfrm>
          <a:off x="349466" y="836712"/>
          <a:ext cx="9244266" cy="5400599"/>
        </p:xfrm>
        <a:graphic>
          <a:graphicData uri="http://schemas.openxmlformats.org/drawingml/2006/table">
            <a:tbl>
              <a:tblPr/>
              <a:tblGrid>
                <a:gridCol w="20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5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234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플랫폼명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교통 플랫폼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34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주관기관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한국도로공사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346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수행사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모비젠</a:t>
                      </a:r>
                      <a:endParaRPr lang="ko-KR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122">
                <a:tc rowSpan="2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현장컨설팅 유형 확인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1.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사전점검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2. 1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3.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차 교육 및 컨설팅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00">
                <a:tc vMerge="1"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20201020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201103(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 담당자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*</a:t>
                      </a: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코로나 대응 이슈로 비대면으로 실시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201203(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표준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품질담당자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명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839">
                <a:tc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교육 및 컨설팅 내용</a:t>
                      </a: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01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035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052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068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5086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2103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199120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6137" algn="l" defTabSz="914035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방법론 교육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지표 및 진단방법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품질진단 산출물 작성 관련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문서 검증 사항 미비 항목 컨설팅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현재 지번 주소 관리만 진행 중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향후 도로명 주소 관리의 필요성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NDQ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점검 내용 중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정상이라 판단된 자료라도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좀 더 확실할 품질 관리를 위하여 실제 자료 검토 필요성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비정형 데이터의 메타데이터 요청이 있을 예정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미리 준비 요청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FID-NDQ-003(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코드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허용범위 분석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–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성별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))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은 성별 이외의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코드성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자료에 대한 데이터도 검사대상에 포함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쿼리검증 단계별로 전송해도 결과값 피드백 가능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IRIS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데이터베이스 </a:t>
                      </a: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Comment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기능 교육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 - </a:t>
                      </a:r>
                      <a:r>
                        <a:rPr lang="ko-KR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점검에 필요한 테이블 정의서 추출방법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36000" marR="7419" marT="0" marB="0"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51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C53A8-97E2-46E3-B98B-1473B0B897BE}"/>
              </a:ext>
            </a:extLst>
          </p:cNvPr>
          <p:cNvSpPr txBox="1"/>
          <p:nvPr/>
        </p:nvSpPr>
        <p:spPr>
          <a:xfrm>
            <a:off x="671216" y="30726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교통플랫폼 교육 및 컨설팅 결과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 Box 821">
            <a:extLst>
              <a:ext uri="{FF2B5EF4-FFF2-40B4-BE49-F238E27FC236}">
                <a16:creationId xmlns:a16="http://schemas.microsoft.com/office/drawing/2014/main" id="{68FA9C2D-56DA-426F-B849-F227C58260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76636" y="872716"/>
            <a:ext cx="961802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결과서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2A9996-C825-42D8-92C4-96EB5F37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82" y="1376152"/>
            <a:ext cx="3838547" cy="4945922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74DFAE36-67DC-40B7-A44F-8406062E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56" y="1376152"/>
            <a:ext cx="3240360" cy="24275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847B8E20-A824-4AA9-B001-CF1E15275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3803737"/>
            <a:ext cx="3240360" cy="24275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 Box 821">
            <a:extLst>
              <a:ext uri="{FF2B5EF4-FFF2-40B4-BE49-F238E27FC236}">
                <a16:creationId xmlns:a16="http://schemas.microsoft.com/office/drawing/2014/main" id="{046A3CE3-93A4-44C2-B71B-7CD0E787A9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66504" y="898172"/>
            <a:ext cx="1157368" cy="18466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fontAlgn="ctr" latinLnBrk="0">
              <a:spcBef>
                <a:spcPct val="50000"/>
              </a:spcBef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&lt;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교육 현장 사진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6C116-B97A-4F7C-926A-254B032066AF}"/>
              </a:ext>
            </a:extLst>
          </p:cNvPr>
          <p:cNvSpPr/>
          <p:nvPr/>
        </p:nvSpPr>
        <p:spPr>
          <a:xfrm>
            <a:off x="466382" y="1232756"/>
            <a:ext cx="3982563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48FBF1-F33F-4279-B3DB-404F2F49B8F4}"/>
              </a:ext>
            </a:extLst>
          </p:cNvPr>
          <p:cNvSpPr/>
          <p:nvPr/>
        </p:nvSpPr>
        <p:spPr>
          <a:xfrm>
            <a:off x="5232591" y="1232756"/>
            <a:ext cx="3824866" cy="5089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515579"/>
      </p:ext>
    </p:extLst>
  </p:cSld>
  <p:clrMapOvr>
    <a:masterClrMapping/>
  </p:clrMapOvr>
</p:sld>
</file>

<file path=ppt/theme/theme1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28639</TotalTime>
  <Words>4601</Words>
  <Application>Microsoft Office PowerPoint</Application>
  <PresentationFormat>A4 용지(210x297mm)</PresentationFormat>
  <Paragraphs>1372</Paragraphs>
  <Slides>38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2" baseType="lpstr">
      <vt:lpstr>KoPub돋움체 Bold</vt:lpstr>
      <vt:lpstr>KoPub돋움체 Medium</vt:lpstr>
      <vt:lpstr>Rix모던고딕 B</vt:lpstr>
      <vt:lpstr>Rix모던고딕 L</vt:lpstr>
      <vt:lpstr>Rix모던고딕 M</vt:lpstr>
      <vt:lpstr>굴림</vt:lpstr>
      <vt:lpstr>나눔고딕</vt:lpstr>
      <vt:lpstr>나눔스퀘어 Bold</vt:lpstr>
      <vt:lpstr>맑은 고딕</vt:lpstr>
      <vt:lpstr>함초롬바탕</vt:lpstr>
      <vt:lpstr>Arial</vt:lpstr>
      <vt:lpstr>Times New Roman</vt:lpstr>
      <vt:lpstr>Wingdings</vt:lpstr>
      <vt:lpstr>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SDS</dc:creator>
  <cp:lastModifiedBy>owlnest</cp:lastModifiedBy>
  <cp:revision>1968</cp:revision>
  <dcterms:created xsi:type="dcterms:W3CDTF">2017-03-17T06:47:35Z</dcterms:created>
  <dcterms:modified xsi:type="dcterms:W3CDTF">2021-01-12T13:40:36Z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C:\Users\SDS\Desktop\★TEM.pptx</vt:lpwstr>
  </property>
  <property fmtid="{D5CDD505-2E9C-101B-9397-08002B2CF9AE}" pid="4" name="FLCMData">
    <vt:lpwstr>64DD66176E6B8B7054D3671D719AABA49ECD120E313EEF120CF75388FE6832D7DCC3BDEFAC63986717CE7377C6CA4653BA4D654CDC423E1998F7EFFEE885A308</vt:lpwstr>
  </property>
  <property fmtid="{5C58129F-E5B8-477A-9B38-B3E54BFA04C8}" pid="2">
    <vt:lpwstr>B4F2923072D48C80CD865ABEBE4B8536323EC33738AFB5E4B13534D5BA58CC35</vt:lpwstr>
  </property>
</Properties>
</file>